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888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88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852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0920" cy="1039320"/>
          </a:xfrm>
          <a:prstGeom prst="rect">
            <a:avLst/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</p:spPr>
      </p:sp>
      <p:sp>
        <p:nvSpPr>
          <p:cNvPr id="1" name="CustomShape 2"/>
          <p:cNvSpPr/>
          <p:nvPr/>
        </p:nvSpPr>
        <p:spPr>
          <a:xfrm>
            <a:off x="4381560" y="-7200"/>
            <a:ext cx="4760280" cy="636120"/>
          </a:xfrm>
          <a:prstGeom prst="rect">
            <a:avLst/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</p:spPr>
      </p:sp>
      <p:sp>
        <p:nvSpPr>
          <p:cNvPr id="2" name="CustomShape 3"/>
          <p:cNvSpPr/>
          <p:nvPr/>
        </p:nvSpPr>
        <p:spPr>
          <a:xfrm rot="21435600">
            <a:off x="-17280" y="200160"/>
            <a:ext cx="9160920" cy="646920"/>
          </a:xfrm>
          <a:prstGeom prst="rect">
            <a:avLst/>
          </a:prstGeom>
          <a:ln w="10800">
            <a:solidFill>
              <a:srgbClr val="008a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 rot="21435600">
            <a:off x="-14040" y="275040"/>
            <a:ext cx="9173520" cy="528120"/>
          </a:xfrm>
          <a:prstGeom prst="rect">
            <a:avLst/>
          </a:prstGeom>
          <a:ln w="9360">
            <a:solidFill>
              <a:srgbClr val="009dd9"/>
            </a:solidFill>
            <a:round/>
          </a:ln>
        </p:spPr>
      </p:sp>
      <p:sp>
        <p:nvSpPr>
          <p:cNvPr id="4" name="CustomShape 5"/>
          <p:cNvSpPr/>
          <p:nvPr/>
        </p:nvSpPr>
        <p:spPr>
          <a:xfrm>
            <a:off x="457200" y="6247800"/>
            <a:ext cx="2128680" cy="47124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&lt;date/time&gt;</a:t>
            </a:r>
            <a:endParaRPr/>
          </a:p>
        </p:txBody>
      </p:sp>
      <p:sp>
        <p:nvSpPr>
          <p:cNvPr id="5" name="CustomShape 6"/>
          <p:cNvSpPr/>
          <p:nvPr/>
        </p:nvSpPr>
        <p:spPr>
          <a:xfrm>
            <a:off x="6555960" y="6247800"/>
            <a:ext cx="2128680" cy="471240"/>
          </a:xfrm>
          <a:prstGeom prst="rect">
            <a:avLst/>
          </a:prstGeom>
        </p:spPr>
        <p:txBody>
          <a:bodyPr bIns="0" lIns="0" rIns="0" tIns="0" wrap="none"/>
          <a:p>
            <a:pPr algn="r">
              <a:lnSpc>
                <a:spcPct val="100000"/>
              </a:lnSpc>
            </a:pPr>
            <a:fld id="{4996E025-CE6D-4618-A173-01F4854E6D79}" type="slidenum">
              <a:rPr lang="en-US"/>
              <a:t>&lt;number&gt;</a:t>
            </a:fld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457200" y="1604520"/>
            <a:ext cx="8228520" cy="3976560"/>
          </a:xfrm>
          <a:prstGeom prst="rect">
            <a:avLst/>
          </a:prstGeom>
        </p:spPr>
      </p:sp>
      <p:sp>
        <p:nvSpPr>
          <p:cNvPr id="41" name="CustomShape 2"/>
          <p:cNvSpPr/>
          <p:nvPr/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lang="en-US"/>
              <a:t>Overview</a:t>
            </a:r>
            <a:endParaRPr/>
          </a:p>
        </p:txBody>
      </p:sp>
      <p:sp>
        <p:nvSpPr>
          <p:cNvPr id="42" name="CustomShape 3"/>
          <p:cNvSpPr/>
          <p:nvPr/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lang="en-US"/>
              <a:t>Wild Mammal Endpoint Selection / Risk Refinement - EFSA Guidance</a:t>
            </a: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lang="en-US"/>
              <a:t>Overview of Reproductive/Developmental Tox Endpoints</a:t>
            </a: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lang="en-US"/>
              <a:t>Ecologically Relevant Endpoints</a:t>
            </a: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lang="en-US"/>
              <a:t>Summary / Conclusion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