
<file path=[Content_Types].xml><?xml version="1.0" encoding="utf-8"?>
<Types xmlns="http://schemas.openxmlformats.org/package/2006/content-types">
  <Override PartName="/_rels/.rels" ContentType="application/vnd.openxmlformats-package.relationships+xml"/>
  <Override PartName="/ppt/theme/theme2.xml" ContentType="application/vnd.openxmlformats-officedocument.theme+xml"/>
  <Override PartName="/ppt/theme/theme1.xml" ContentType="application/vnd.openxmlformats-officedocument.theme+xml"/>
  <Override PartName="/ppt/media/image1.jpeg" ContentType="image/jpeg"/>
  <Override PartName="/ppt/presentation.xml" ContentType="application/vnd.openxmlformats-officedocument.presentationml.presentation.main+xml"/>
  <Override PartName="/ppt/_rels/presentation.xml.rels" ContentType="application/vnd.openxmlformats-package.relationships+xml"/>
  <Override PartName="/ppt/slideMasters/_rels/slideMaster1.xml.rels" ContentType="application/vnd.openxmlformats-package.relationships+xml"/>
  <Override PartName="/ppt/slideMasters/_rels/slideMaster2.xml.rels" ContentType="application/vnd.openxmlformats-package.relationships+xml"/>
  <Override PartName="/ppt/slideMasters/slideMaster2.xml" ContentType="application/vnd.openxmlformats-officedocument.presentationml.slideMaster+xml"/>
  <Override PartName="/ppt/slideMasters/slideMaster1.xml" ContentType="application/vnd.openxmlformats-officedocument.presentationml.slideMaster+xml"/>
  <Override PartName="/ppt/slideLayouts/_rels/slideLayout2.xml.rels" ContentType="application/vnd.openxmlformats-package.relationships+xml"/>
  <Override PartName="/ppt/slideLayouts/_rels/slideLayout1.xml.rels" ContentType="application/vnd.openxmlformats-package.relationships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s/slide12.xml" ContentType="application/vnd.openxmlformats-officedocument.presentationml.slide+xml"/>
  <Override PartName="/ppt/slides/slide43.xml" ContentType="application/vnd.openxmlformats-officedocument.presentationml.slide+xml"/>
  <Override PartName="/ppt/slides/slide15.xml" ContentType="application/vnd.openxmlformats-officedocument.presentationml.slide+xml"/>
  <Override PartName="/ppt/slides/slide18.xml" ContentType="application/vnd.openxmlformats-officedocument.presentationml.slide+xml"/>
  <Override PartName="/ppt/slides/slide22.xml" ContentType="application/vnd.openxmlformats-officedocument.presentationml.slide+xml"/>
  <Override PartName="/ppt/slides/slide2.xml" ContentType="application/vnd.openxmlformats-officedocument.presentationml.slide+xml"/>
  <Override PartName="/ppt/slides/slide25.xml" ContentType="application/vnd.openxmlformats-officedocument.presentationml.slide+xml"/>
  <Override PartName="/ppt/slides/_rels/slide33.xml.rels" ContentType="application/vnd.openxmlformats-package.relationships+xml"/>
  <Override PartName="/ppt/slides/_rels/slide24.xml.rels" ContentType="application/vnd.openxmlformats-package.relationships+xml"/>
  <Override PartName="/ppt/slides/_rels/slide16.xml.rels" ContentType="application/vnd.openxmlformats-package.relationships+xml"/>
  <Override PartName="/ppt/slides/_rels/slide42.xml.rels" ContentType="application/vnd.openxmlformats-package.relationships+xml"/>
  <Override PartName="/ppt/slides/_rels/slide22.xml.rels" ContentType="application/vnd.openxmlformats-package.relationships+xml"/>
  <Override PartName="/ppt/slides/_rels/slide14.xml.rels" ContentType="application/vnd.openxmlformats-package.relationships+xml"/>
  <Override PartName="/ppt/slides/_rels/slide13.xml.rels" ContentType="application/vnd.openxmlformats-package.relationships+xml"/>
  <Override PartName="/ppt/slides/_rels/slide8.xml.rels" ContentType="application/vnd.openxmlformats-package.relationships+xml"/>
  <Override PartName="/ppt/slides/_rels/slide38.xml.rels" ContentType="application/vnd.openxmlformats-package.relationships+xml"/>
  <Override PartName="/ppt/slides/_rels/slide40.xml.rels" ContentType="application/vnd.openxmlformats-package.relationships+xml"/>
  <Override PartName="/ppt/slides/_rels/slide31.xml.rels" ContentType="application/vnd.openxmlformats-package.relationships+xml"/>
  <Override PartName="/ppt/slides/_rels/slide20.xml.rels" ContentType="application/vnd.openxmlformats-package.relationships+xml"/>
  <Override PartName="/ppt/slides/_rels/slide11.xml.rels" ContentType="application/vnd.openxmlformats-package.relationships+xml"/>
  <Override PartName="/ppt/slides/_rels/slide6.xml.rels" ContentType="application/vnd.openxmlformats-package.relationships+xml"/>
  <Override PartName="/ppt/slides/_rels/slide36.xml.rels" ContentType="application/vnd.openxmlformats-package.relationships+xml"/>
  <Override PartName="/ppt/slides/_rels/slide28.xml.rels" ContentType="application/vnd.openxmlformats-package.relationships+xml"/>
  <Override PartName="/ppt/slides/_rels/slide19.xml.rels" ContentType="application/vnd.openxmlformats-package.relationships+xml"/>
  <Override PartName="/ppt/slides/_rels/slide4.xml.rels" ContentType="application/vnd.openxmlformats-package.relationships+xml"/>
  <Override PartName="/ppt/slides/_rels/slide3.xml.rels" ContentType="application/vnd.openxmlformats-package.relationships+xml"/>
  <Override PartName="/ppt/slides/_rels/slide45.xml.rels" ContentType="application/vnd.openxmlformats-package.relationships+xml"/>
  <Override PartName="/ppt/slides/_rels/slide34.xml.rels" ContentType="application/vnd.openxmlformats-package.relationships+xml"/>
  <Override PartName="/ppt/slides/_rels/slide25.xml.rels" ContentType="application/vnd.openxmlformats-package.relationships+xml"/>
  <Override PartName="/ppt/slides/_rels/slide17.xml.rels" ContentType="application/vnd.openxmlformats-package.relationships+xml"/>
  <Override PartName="/ppt/slides/_rels/slide1.xml.rels" ContentType="application/vnd.openxmlformats-package.relationships+xml"/>
  <Override PartName="/ppt/slides/_rels/slide43.xml.rels" ContentType="application/vnd.openxmlformats-package.relationships+xml"/>
  <Override PartName="/ppt/slides/_rels/slide23.xml.rels" ContentType="application/vnd.openxmlformats-package.relationships+xml"/>
  <Override PartName="/ppt/slides/_rels/slide15.xml.rels" ContentType="application/vnd.openxmlformats-package.relationships+xml"/>
  <Override PartName="/ppt/slides/_rels/slide9.xml.rels" ContentType="application/vnd.openxmlformats-package.relationships+xml"/>
  <Override PartName="/ppt/slides/_rels/slide39.xml.rels" ContentType="application/vnd.openxmlformats-package.relationships+xml"/>
  <Override PartName="/ppt/slides/_rels/slide41.xml.rels" ContentType="application/vnd.openxmlformats-package.relationships+xml"/>
  <Override PartName="/ppt/slides/_rels/slide32.xml.rels" ContentType="application/vnd.openxmlformats-package.relationships+xml"/>
  <Override PartName="/ppt/slides/_rels/slide21.xml.rels" ContentType="application/vnd.openxmlformats-package.relationships+xml"/>
  <Override PartName="/ppt/slides/_rels/slide12.xml.rels" ContentType="application/vnd.openxmlformats-package.relationships+xml"/>
  <Override PartName="/ppt/slides/_rels/slide7.xml.rels" ContentType="application/vnd.openxmlformats-package.relationships+xml"/>
  <Override PartName="/ppt/slides/_rels/slide37.xml.rels" ContentType="application/vnd.openxmlformats-package.relationships+xml"/>
  <Override PartName="/ppt/slides/_rels/slide29.xml.rels" ContentType="application/vnd.openxmlformats-package.relationships+xml"/>
  <Override PartName="/ppt/slides/_rels/slide30.xml.rels" ContentType="application/vnd.openxmlformats-package.relationships+xml"/>
  <Override PartName="/ppt/slides/_rels/slide10.xml.rels" ContentType="application/vnd.openxmlformats-package.relationships+xml"/>
  <Override PartName="/ppt/slides/_rels/slide5.xml.rels" ContentType="application/vnd.openxmlformats-package.relationships+xml"/>
  <Override PartName="/ppt/slides/_rels/slide35.xml.rels" ContentType="application/vnd.openxmlformats-package.relationships+xml"/>
  <Override PartName="/ppt/slides/_rels/slide27.xml.rels" ContentType="application/vnd.openxmlformats-package.relationships+xml"/>
  <Override PartName="/ppt/slides/_rels/slide26.xml.rels" ContentType="application/vnd.openxmlformats-package.relationships+xml"/>
  <Override PartName="/ppt/slides/_rels/slide18.xml.rels" ContentType="application/vnd.openxmlformats-package.relationships+xml"/>
  <Override PartName="/ppt/slides/_rels/slide2.xml.rels" ContentType="application/vnd.openxmlformats-package.relationships+xml"/>
  <Override PartName="/ppt/slides/_rels/slide44.xml.rels" ContentType="application/vnd.openxmlformats-package.relationships+xml"/>
  <Override PartName="/ppt/slides/slide5.xml" ContentType="application/vnd.openxmlformats-officedocument.presentationml.slide+xml"/>
  <Override PartName="/ppt/slides/slide28.xml" ContentType="application/vnd.openxmlformats-officedocument.presentationml.slide+xml"/>
  <Override PartName="/ppt/slides/slide8.xml" ContentType="application/vnd.openxmlformats-officedocument.presentationml.slide+xml"/>
  <Override PartName="/ppt/slides/slide32.xml" ContentType="application/vnd.openxmlformats-officedocument.presentationml.slide+xml"/>
  <Override PartName="/ppt/slides/slide35.xml" ContentType="application/vnd.openxmlformats-officedocument.presentationml.slide+xml"/>
  <Override PartName="/ppt/slides/slide38.xml" ContentType="application/vnd.openxmlformats-officedocument.presentationml.slide+xml"/>
  <Override PartName="/ppt/slides/slide11.xml" ContentType="application/vnd.openxmlformats-officedocument.presentationml.slide+xml"/>
  <Override PartName="/ppt/slides/slide42.xml" ContentType="application/vnd.openxmlformats-officedocument.presentationml.slide+xml"/>
  <Override PartName="/ppt/slides/slide14.xml" ContentType="application/vnd.openxmlformats-officedocument.presentationml.slide+xml"/>
  <Override PartName="/ppt/slides/slide45.xml" ContentType="application/vnd.openxmlformats-officedocument.presentationml.slide+xml"/>
  <Override PartName="/ppt/slides/slide17.xml" ContentType="application/vnd.openxmlformats-officedocument.presentationml.slide+xml"/>
  <Override PartName="/ppt/slides/slide21.xml" ContentType="application/vnd.openxmlformats-officedocument.presentationml.slide+xml"/>
  <Override PartName="/ppt/slides/slide1.xml" ContentType="application/vnd.openxmlformats-officedocument.presentationml.slide+xml"/>
  <Override PartName="/ppt/slides/slide24.xml" ContentType="application/vnd.openxmlformats-officedocument.presentationml.slide+xml"/>
  <Override PartName="/ppt/slides/slide4.xml" ContentType="application/vnd.openxmlformats-officedocument.presentationml.slide+xml"/>
  <Override PartName="/ppt/slides/slide27.xml" ContentType="application/vnd.openxmlformats-officedocument.presentationml.slide+xml"/>
  <Override PartName="/ppt/slides/slide7.xml" ContentType="application/vnd.openxmlformats-officedocument.presentationml.slide+xml"/>
  <Override PartName="/ppt/slides/slide31.xml" ContentType="application/vnd.openxmlformats-officedocument.presentationml.slide+xml"/>
  <Override PartName="/ppt/slides/slide34.xml" ContentType="application/vnd.openxmlformats-officedocument.presentationml.slide+xml"/>
  <Override PartName="/ppt/slides/slide37.xml" ContentType="application/vnd.openxmlformats-officedocument.presentationml.slide+xml"/>
  <Override PartName="/ppt/slides/slide10.xml" ContentType="application/vnd.openxmlformats-officedocument.presentationml.slide+xml"/>
  <Override PartName="/ppt/slides/slide41.xml" ContentType="application/vnd.openxmlformats-officedocument.presentationml.slide+xml"/>
  <Override PartName="/ppt/slides/slide13.xml" ContentType="application/vnd.openxmlformats-officedocument.presentationml.slide+xml"/>
  <Override PartName="/ppt/slides/slide44.xml" ContentType="application/vnd.openxmlformats-officedocument.presentationml.slide+xml"/>
  <Override PartName="/ppt/slides/slide16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3.xml" ContentType="application/vnd.openxmlformats-officedocument.presentationml.slide+xml"/>
  <Override PartName="/ppt/slides/slide3.xml" ContentType="application/vnd.openxmlformats-officedocument.presentationml.slide+xml"/>
  <Override PartName="/ppt/slides/slide26.xml" ContentType="application/vnd.openxmlformats-officedocument.presentationml.slide+xml"/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9.xml" ContentType="application/vnd.openxmlformats-officedocument.presentationml.slide+xml"/>
  <Override PartName="/ppt/slides/slide33.xml" ContentType="application/vnd.openxmlformats-officedocument.presentationml.slide+xml"/>
  <Override PartName="/ppt/slides/slide36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</Types>
</file>

<file path=_rels/.rels><?xml version="1.0" encoding="UTF-8"?>
<Relationships xmlns="http://schemas.openxmlformats.org/package/2006/relationships"><Relationship Id="rId1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>
  <p:sldMasterIdLst>
    <p:sldMasterId id="2147483648" r:id="rId2"/>
    <p:sldMasterId id="2147483650" r:id="rId3"/>
  </p:sld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79" r:id="rId27"/>
    <p:sldId id="280" r:id="rId28"/>
    <p:sldId id="281" r:id="rId29"/>
    <p:sldId id="282" r:id="rId30"/>
    <p:sldId id="283" r:id="rId31"/>
    <p:sldId id="284" r:id="rId32"/>
    <p:sldId id="285" r:id="rId33"/>
    <p:sldId id="286" r:id="rId34"/>
    <p:sldId id="287" r:id="rId35"/>
    <p:sldId id="288" r:id="rId36"/>
    <p:sldId id="289" r:id="rId37"/>
    <p:sldId id="290" r:id="rId38"/>
    <p:sldId id="291" r:id="rId39"/>
    <p:sldId id="292" r:id="rId40"/>
    <p:sldId id="293" r:id="rId41"/>
    <p:sldId id="294" r:id="rId42"/>
    <p:sldId id="295" r:id="rId43"/>
    <p:sldId id="296" r:id="rId44"/>
    <p:sldId id="297" r:id="rId45"/>
    <p:sldId id="298" r:id="rId46"/>
    <p:sldId id="299" r:id="rId47"/>
    <p:sldId id="300" r:id="rId48"/>
  </p:sldIdLst>
  <p:sldSz cx="9144000" cy="6858000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Relationship Id="rId9" Type="http://schemas.openxmlformats.org/officeDocument/2006/relationships/slide" Target="slides/slide6.xml"/><Relationship Id="rId10" Type="http://schemas.openxmlformats.org/officeDocument/2006/relationships/slide" Target="slides/slide7.xml"/><Relationship Id="rId11" Type="http://schemas.openxmlformats.org/officeDocument/2006/relationships/slide" Target="slides/slide8.xml"/><Relationship Id="rId12" Type="http://schemas.openxmlformats.org/officeDocument/2006/relationships/slide" Target="slides/slide9.xml"/><Relationship Id="rId13" Type="http://schemas.openxmlformats.org/officeDocument/2006/relationships/slide" Target="slides/slide10.xml"/><Relationship Id="rId14" Type="http://schemas.openxmlformats.org/officeDocument/2006/relationships/slide" Target="slides/slide11.xml"/><Relationship Id="rId15" Type="http://schemas.openxmlformats.org/officeDocument/2006/relationships/slide" Target="slides/slide12.xml"/><Relationship Id="rId16" Type="http://schemas.openxmlformats.org/officeDocument/2006/relationships/slide" Target="slides/slide13.xml"/><Relationship Id="rId17" Type="http://schemas.openxmlformats.org/officeDocument/2006/relationships/slide" Target="slides/slide14.xml"/><Relationship Id="rId18" Type="http://schemas.openxmlformats.org/officeDocument/2006/relationships/slide" Target="slides/slide15.xml"/><Relationship Id="rId19" Type="http://schemas.openxmlformats.org/officeDocument/2006/relationships/slide" Target="slides/slide16.xml"/><Relationship Id="rId20" Type="http://schemas.openxmlformats.org/officeDocument/2006/relationships/slide" Target="slides/slide17.xml"/><Relationship Id="rId21" Type="http://schemas.openxmlformats.org/officeDocument/2006/relationships/slide" Target="slides/slide18.xml"/><Relationship Id="rId22" Type="http://schemas.openxmlformats.org/officeDocument/2006/relationships/slide" Target="slides/slide19.xml"/><Relationship Id="rId23" Type="http://schemas.openxmlformats.org/officeDocument/2006/relationships/slide" Target="slides/slide20.xml"/><Relationship Id="rId24" Type="http://schemas.openxmlformats.org/officeDocument/2006/relationships/slide" Target="slides/slide21.xml"/><Relationship Id="rId25" Type="http://schemas.openxmlformats.org/officeDocument/2006/relationships/slide" Target="slides/slide22.xml"/><Relationship Id="rId26" Type="http://schemas.openxmlformats.org/officeDocument/2006/relationships/slide" Target="slides/slide23.xml"/><Relationship Id="rId27" Type="http://schemas.openxmlformats.org/officeDocument/2006/relationships/slide" Target="slides/slide24.xml"/><Relationship Id="rId28" Type="http://schemas.openxmlformats.org/officeDocument/2006/relationships/slide" Target="slides/slide25.xml"/><Relationship Id="rId29" Type="http://schemas.openxmlformats.org/officeDocument/2006/relationships/slide" Target="slides/slide26.xml"/><Relationship Id="rId30" Type="http://schemas.openxmlformats.org/officeDocument/2006/relationships/slide" Target="slides/slide27.xml"/><Relationship Id="rId31" Type="http://schemas.openxmlformats.org/officeDocument/2006/relationships/slide" Target="slides/slide28.xml"/><Relationship Id="rId32" Type="http://schemas.openxmlformats.org/officeDocument/2006/relationships/slide" Target="slides/slide29.xml"/><Relationship Id="rId33" Type="http://schemas.openxmlformats.org/officeDocument/2006/relationships/slide" Target="slides/slide30.xml"/><Relationship Id="rId34" Type="http://schemas.openxmlformats.org/officeDocument/2006/relationships/slide" Target="slides/slide31.xml"/><Relationship Id="rId35" Type="http://schemas.openxmlformats.org/officeDocument/2006/relationships/slide" Target="slides/slide32.xml"/><Relationship Id="rId36" Type="http://schemas.openxmlformats.org/officeDocument/2006/relationships/slide" Target="slides/slide33.xml"/><Relationship Id="rId37" Type="http://schemas.openxmlformats.org/officeDocument/2006/relationships/slide" Target="slides/slide34.xml"/><Relationship Id="rId38" Type="http://schemas.openxmlformats.org/officeDocument/2006/relationships/slide" Target="slides/slide35.xml"/><Relationship Id="rId39" Type="http://schemas.openxmlformats.org/officeDocument/2006/relationships/slide" Target="slides/slide36.xml"/><Relationship Id="rId40" Type="http://schemas.openxmlformats.org/officeDocument/2006/relationships/slide" Target="slides/slide37.xml"/><Relationship Id="rId41" Type="http://schemas.openxmlformats.org/officeDocument/2006/relationships/slide" Target="slides/slide38.xml"/><Relationship Id="rId42" Type="http://schemas.openxmlformats.org/officeDocument/2006/relationships/slide" Target="slides/slide39.xml"/><Relationship Id="rId43" Type="http://schemas.openxmlformats.org/officeDocument/2006/relationships/slide" Target="slides/slide40.xml"/><Relationship Id="rId44" Type="http://schemas.openxmlformats.org/officeDocument/2006/relationships/slide" Target="slides/slide41.xml"/><Relationship Id="rId45" Type="http://schemas.openxmlformats.org/officeDocument/2006/relationships/slide" Target="slides/slide42.xml"/><Relationship Id="rId46" Type="http://schemas.openxmlformats.org/officeDocument/2006/relationships/slide" Target="slides/slide43.xml"/><Relationship Id="rId47" Type="http://schemas.openxmlformats.org/officeDocument/2006/relationships/slide" Target="slides/slide44.xml"/><Relationship Id="rId48" Type="http://schemas.openxmlformats.org/officeDocument/2006/relationships/slide" Target="slides/slide45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slideLayout" Target="../slideLayouts/slideLayout2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CustomShape 1"/>
          <p:cNvSpPr/>
          <p:nvPr/>
        </p:nvSpPr>
        <p:spPr>
          <a:xfrm>
            <a:off x="-9360" y="-7200"/>
            <a:ext cx="9162000" cy="1040400"/>
          </a:xfrm>
          <a:prstGeom prst="rect">
            <a:avLst/>
          </a:prstGeom>
          <a:gradFill>
            <a:gsLst>
              <a:gs pos="0">
                <a:srgbClr val="0074a0"/>
              </a:gs>
              <a:gs pos="100000">
                <a:srgbClr val="00c4cd"/>
              </a:gs>
            </a:gsLst>
            <a:lin ang="5400000"/>
          </a:gradFill>
        </p:spPr>
      </p:sp>
      <p:sp>
        <p:nvSpPr>
          <p:cNvPr id="1" name="CustomShape 2"/>
          <p:cNvSpPr/>
          <p:nvPr/>
        </p:nvSpPr>
        <p:spPr>
          <a:xfrm>
            <a:off x="4381560" y="-7200"/>
            <a:ext cx="4761360" cy="637200"/>
          </a:xfrm>
          <a:prstGeom prst="rect">
            <a:avLst/>
          </a:prstGeom>
          <a:gradFill>
            <a:gsLst>
              <a:gs pos="0">
                <a:srgbClr val="00a0a8"/>
              </a:gs>
              <a:gs pos="100000">
                <a:srgbClr val="008abf"/>
              </a:gs>
            </a:gsLst>
            <a:lin ang="5400000"/>
          </a:gradFill>
        </p:spPr>
      </p:sp>
      <p:sp>
        <p:nvSpPr>
          <p:cNvPr id="2" name="CustomShape 3"/>
          <p:cNvSpPr/>
          <p:nvPr/>
        </p:nvSpPr>
        <p:spPr>
          <a:xfrm>
            <a:off x="-29160" y="421560"/>
            <a:ext cx="9162000" cy="648000"/>
          </a:xfrm>
          <a:prstGeom prst="rect">
            <a:avLst/>
          </a:prstGeom>
          <a:ln w="10800">
            <a:solidFill>
              <a:srgbClr val="008abf"/>
            </a:solidFill>
            <a:round/>
          </a:ln>
        </p:spPr>
      </p:sp>
      <p:sp>
        <p:nvSpPr>
          <p:cNvPr id="3" name="CustomShape 4"/>
          <p:cNvSpPr/>
          <p:nvPr/>
        </p:nvSpPr>
        <p:spPr>
          <a:xfrm>
            <a:off x="-21600" y="495360"/>
            <a:ext cx="9174600" cy="529200"/>
          </a:xfrm>
          <a:prstGeom prst="rect">
            <a:avLst/>
          </a:prstGeom>
          <a:ln w="9360">
            <a:solidFill>
              <a:srgbClr val="009dd9"/>
            </a:solidFill>
            <a:round/>
          </a:ln>
        </p:spPr>
      </p:sp>
      <p:sp>
        <p:nvSpPr>
          <p:cNvPr id="4" name="CustomShape 5"/>
          <p:cNvSpPr/>
          <p:nvPr/>
        </p:nvSpPr>
        <p:spPr>
          <a:xfrm>
            <a:off x="2666880" y="6356520"/>
            <a:ext cx="3351600" cy="363960"/>
          </a:xfrm>
          <a:prstGeom prst="rect">
            <a:avLst/>
          </a:prstGeom>
        </p:spPr>
      </p:sp>
      <p:sp>
        <p:nvSpPr>
          <p:cNvPr id="5" name="PlaceHolder 6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r>
              <a:rPr lang="en-AU"/>
              <a:t>Click to edit the title text format</a:t>
            </a:r>
            <a:endParaRPr/>
          </a:p>
        </p:txBody>
      </p:sp>
      <p:sp>
        <p:nvSpPr>
          <p:cNvPr id="6" name="PlaceHolder 7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4525920"/>
          </a:xfrm>
          <a:prstGeom prst="rect">
            <a:avLst/>
          </a:prstGeom>
        </p:spPr>
        <p:txBody>
          <a:bodyPr bIns="0" lIns="0" rIns="0" tIns="0" wrap="none"/>
          <a:p>
            <a:pPr>
              <a:buSzPct val="45000"/>
              <a:buFont typeface="StarSymbol"/>
              <a:buChar char=""/>
            </a:pPr>
            <a:r>
              <a:rPr lang="en-AU"/>
              <a:t>Click to edit the outline text format</a:t>
            </a:r>
            <a:endParaRPr/>
          </a:p>
          <a:p>
            <a:pPr lvl="1">
              <a:buSzPct val="45000"/>
              <a:buFont typeface="StarSymbol"/>
              <a:buChar char=""/>
            </a:pPr>
            <a:r>
              <a:rPr lang="en-AU"/>
              <a:t>Second Outline Level</a:t>
            </a:r>
            <a:endParaRPr/>
          </a:p>
          <a:p>
            <a:pPr lvl="2">
              <a:buSzPct val="75000"/>
              <a:buFont typeface="StarSymbol"/>
              <a:buChar char=""/>
            </a:pPr>
            <a:r>
              <a:rPr lang="en-AU"/>
              <a:t>Third Outline Level</a:t>
            </a:r>
            <a:endParaRPr/>
          </a:p>
          <a:p>
            <a:pPr lvl="3">
              <a:buSzPct val="45000"/>
              <a:buFont typeface="StarSymbol"/>
              <a:buChar char=""/>
            </a:pPr>
            <a:r>
              <a:rPr lang="en-AU"/>
              <a:t>Fourth Outline Level</a:t>
            </a:r>
            <a:endParaRPr/>
          </a:p>
          <a:p>
            <a:pPr lvl="4">
              <a:buSzPct val="75000"/>
              <a:buFont typeface="StarSymbol"/>
              <a:buChar char=""/>
            </a:pPr>
            <a:r>
              <a:rPr lang="en-AU"/>
              <a:t>Fifth Outline Level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en-AU"/>
              <a:t>Sixth Outline Level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en-AU"/>
              <a:t>Seventh Outline Level</a:t>
            </a:r>
            <a:endParaRPr/>
          </a:p>
          <a:p>
            <a:pPr lvl="7">
              <a:buSzPct val="45000"/>
              <a:buFont typeface="StarSymbol"/>
              <a:buChar char=""/>
            </a:pPr>
            <a:r>
              <a:rPr lang="en-AU"/>
              <a:t>Eighth Outline Level</a:t>
            </a:r>
            <a:endParaRPr/>
          </a:p>
          <a:p>
            <a:pPr lvl="8">
              <a:buSzPct val="45000"/>
              <a:buFont typeface="StarSymbol"/>
              <a:buChar char=""/>
            </a:pPr>
            <a:r>
              <a:rPr lang="en-AU"/>
              <a:t>Ninth Outline Level</a:t>
            </a:r>
            <a:endParaRPr/>
          </a:p>
        </p:txBody>
      </p:sp>
    </p:spTree>
  </p:cSld>
  <p:clrMap accent1="accent1" accent2="accent2" accent3="accent3" accent4="accent4" accent5="accent5" accent6="accent6" bg1="lt1" bg2="lt2" folHlink="folHlink" hlink="hlink" tx1="dk1" tx2="dk2"/>
  <p:sldLayoutIdLst>
    <p:sldLayoutId id="2147483649" r:id="rId2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ustomShape 1"/>
          <p:cNvSpPr/>
          <p:nvPr/>
        </p:nvSpPr>
        <p:spPr>
          <a:xfrm>
            <a:off x="-9360" y="-7200"/>
            <a:ext cx="9162000" cy="1040400"/>
          </a:xfrm>
          <a:prstGeom prst="rect">
            <a:avLst/>
          </a:prstGeom>
          <a:gradFill>
            <a:gsLst>
              <a:gs pos="0">
                <a:srgbClr val="0074a0"/>
              </a:gs>
              <a:gs pos="100000">
                <a:srgbClr val="00c4cd"/>
              </a:gs>
            </a:gsLst>
            <a:lin ang="5400000"/>
          </a:gradFill>
        </p:spPr>
      </p:sp>
      <p:sp>
        <p:nvSpPr>
          <p:cNvPr id="8" name="CustomShape 2"/>
          <p:cNvSpPr/>
          <p:nvPr/>
        </p:nvSpPr>
        <p:spPr>
          <a:xfrm>
            <a:off x="4381560" y="-7200"/>
            <a:ext cx="4761360" cy="637200"/>
          </a:xfrm>
          <a:prstGeom prst="rect">
            <a:avLst/>
          </a:prstGeom>
          <a:gradFill>
            <a:gsLst>
              <a:gs pos="0">
                <a:srgbClr val="00a0a8"/>
              </a:gs>
              <a:gs pos="100000">
                <a:srgbClr val="008abf"/>
              </a:gs>
            </a:gsLst>
            <a:lin ang="5400000"/>
          </a:gradFill>
        </p:spPr>
      </p:sp>
      <p:sp>
        <p:nvSpPr>
          <p:cNvPr id="9" name="CustomShape 3"/>
          <p:cNvSpPr/>
          <p:nvPr/>
        </p:nvSpPr>
        <p:spPr>
          <a:xfrm>
            <a:off x="-29160" y="421560"/>
            <a:ext cx="9162000" cy="648000"/>
          </a:xfrm>
          <a:prstGeom prst="rect">
            <a:avLst/>
          </a:prstGeom>
          <a:ln w="10800">
            <a:solidFill>
              <a:srgbClr val="008abf"/>
            </a:solidFill>
            <a:round/>
          </a:ln>
        </p:spPr>
      </p:sp>
      <p:sp>
        <p:nvSpPr>
          <p:cNvPr id="10" name="CustomShape 4"/>
          <p:cNvSpPr/>
          <p:nvPr/>
        </p:nvSpPr>
        <p:spPr>
          <a:xfrm>
            <a:off x="-21600" y="495360"/>
            <a:ext cx="9174600" cy="529200"/>
          </a:xfrm>
          <a:prstGeom prst="rect">
            <a:avLst/>
          </a:prstGeom>
          <a:ln w="9360">
            <a:solidFill>
              <a:srgbClr val="009dd9"/>
            </a:solidFill>
            <a:round/>
          </a:ln>
        </p:spPr>
      </p:sp>
      <p:sp>
        <p:nvSpPr>
          <p:cNvPr id="11" name="CustomShape 5"/>
          <p:cNvSpPr/>
          <p:nvPr/>
        </p:nvSpPr>
        <p:spPr>
          <a:xfrm>
            <a:off x="2666880" y="6356520"/>
            <a:ext cx="3351600" cy="363960"/>
          </a:xfrm>
          <a:prstGeom prst="rect">
            <a:avLst/>
          </a:prstGeom>
        </p:spPr>
      </p:sp>
      <p:sp>
        <p:nvSpPr>
          <p:cNvPr id="12" name="PlaceHolder 6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r>
              <a:rPr lang="en-AU"/>
              <a:t>Click to edit the title text format</a:t>
            </a:r>
            <a:endParaRPr/>
          </a:p>
        </p:txBody>
      </p:sp>
      <p:sp>
        <p:nvSpPr>
          <p:cNvPr id="13" name="PlaceHolder 7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4525920"/>
          </a:xfrm>
          <a:prstGeom prst="rect">
            <a:avLst/>
          </a:prstGeom>
        </p:spPr>
        <p:txBody>
          <a:bodyPr bIns="0" lIns="0" rIns="0" tIns="0" wrap="none"/>
          <a:p>
            <a:pPr>
              <a:buSzPct val="45000"/>
              <a:buFont typeface="StarSymbol"/>
              <a:buChar char=""/>
            </a:pPr>
            <a:r>
              <a:rPr lang="en-AU"/>
              <a:t>Click to edit the outline text format</a:t>
            </a:r>
            <a:endParaRPr/>
          </a:p>
          <a:p>
            <a:pPr lvl="1">
              <a:buSzPct val="45000"/>
              <a:buFont typeface="StarSymbol"/>
              <a:buChar char=""/>
            </a:pPr>
            <a:r>
              <a:rPr lang="en-AU"/>
              <a:t>Second Outline Level</a:t>
            </a:r>
            <a:endParaRPr/>
          </a:p>
          <a:p>
            <a:pPr lvl="2">
              <a:buSzPct val="75000"/>
              <a:buFont typeface="StarSymbol"/>
              <a:buChar char=""/>
            </a:pPr>
            <a:r>
              <a:rPr lang="en-AU"/>
              <a:t>Third Outline Level</a:t>
            </a:r>
            <a:endParaRPr/>
          </a:p>
          <a:p>
            <a:pPr lvl="3">
              <a:buSzPct val="45000"/>
              <a:buFont typeface="StarSymbol"/>
              <a:buChar char=""/>
            </a:pPr>
            <a:r>
              <a:rPr lang="en-AU"/>
              <a:t>Fourth Outline Level</a:t>
            </a:r>
            <a:endParaRPr/>
          </a:p>
          <a:p>
            <a:pPr lvl="4">
              <a:buSzPct val="75000"/>
              <a:buFont typeface="StarSymbol"/>
              <a:buChar char=""/>
            </a:pPr>
            <a:r>
              <a:rPr lang="en-AU"/>
              <a:t>Fifth Outline Level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en-AU"/>
              <a:t>Sixth Outline Level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en-AU"/>
              <a:t>Seventh Outline Level</a:t>
            </a:r>
            <a:endParaRPr/>
          </a:p>
          <a:p>
            <a:pPr lvl="7">
              <a:buSzPct val="45000"/>
              <a:buFont typeface="StarSymbol"/>
              <a:buChar char=""/>
            </a:pPr>
            <a:r>
              <a:rPr lang="en-AU"/>
              <a:t>Eighth Outline Level</a:t>
            </a:r>
            <a:endParaRPr/>
          </a:p>
          <a:p>
            <a:pPr lvl="8">
              <a:buSzPct val="45000"/>
              <a:buFont typeface="StarSymbol"/>
              <a:buChar char=""/>
            </a:pPr>
            <a:r>
              <a:rPr lang="en-AU"/>
              <a:t>Ninth Outline Level</a:t>
            </a:r>
            <a:endParaRPr/>
          </a:p>
        </p:txBody>
      </p:sp>
    </p:spTree>
  </p:cSld>
  <p:clrMap accent1="accent1" accent2="accent2" accent3="accent3" accent4="accent4" accent5="accent5" accent6="accent6" bg1="lt1" bg2="lt2" folHlink="folHlink" hlink="hlink" tx1="dk1" tx2="dk2"/>
  <p:sldLayoutIdLst>
    <p:sldLayoutId id="2147483651" r:id="rId2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
</Relationships>
</file>

<file path=ppt/slides/_rels/slide1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
</Relationships>
</file>

<file path=ppt/slides/_rels/slide1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
</Relationships>
</file>

<file path=ppt/slides/_rels/slide1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
</Relationships>
</file>

<file path=ppt/slides/_rels/slide1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
</Relationships>
</file>

<file path=ppt/slides/_rels/slide1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
</Relationships>
</file>

<file path=ppt/slides/_rels/slide19.xml.rels><?xml version="1.0" encoding="UTF-8"?>
<Relationships xmlns="http://schemas.openxmlformats.org/package/2006/relationships"><Relationship Id="rId1" Type="http://schemas.openxmlformats.org/officeDocument/2006/relationships/hyperlink" Target="http://www.youtube.com/watch?v=sLaj9PC6hmU" TargetMode="External"/><Relationship Id="rId2" Type="http://schemas.openxmlformats.org/officeDocument/2006/relationships/slideLayout" Target="../slideLayouts/slideLayout2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
</Relationships>
</file>

<file path=ppt/slides/_rels/slide2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
</Relationships>
</file>

<file path=ppt/slides/_rels/slide2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
</Relationships>
</file>

<file path=ppt/slides/_rels/slide2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
</Relationships>
</file>

<file path=ppt/slides/_rels/slide2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
</Relationships>
</file>

<file path=ppt/slides/_rels/slide2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
</Relationships>
</file>

<file path=ppt/slides/_rels/slide2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
</Relationships>
</file>

<file path=ppt/slides/_rels/slide2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
</Relationships>
</file>

<file path=ppt/slides/_rels/slide2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
</Relationships>
</file>

<file path=ppt/slides/_rels/slide2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
</Relationships>
</file>

<file path=ppt/slides/_rels/slide2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
</Relationships>
</file>

<file path=ppt/slides/_rels/slide30.xml.rels><?xml version="1.0" encoding="UTF-8"?>
<Relationships xmlns="http://schemas.openxmlformats.org/package/2006/relationships"><Relationship Id="rId1" Type="http://schemas.openxmlformats.org/officeDocument/2006/relationships/hyperlink" Target="http://www.youtube.com/watch?v=hqp7A0B7abc" TargetMode="External"/><Relationship Id="rId2" Type="http://schemas.openxmlformats.org/officeDocument/2006/relationships/hyperlink" Target="http://www.youtube.com/watch?v=a44xWC0f_6Y" TargetMode="External"/><Relationship Id="rId3" Type="http://schemas.openxmlformats.org/officeDocument/2006/relationships/hyperlink" Target="http://www.youtube.com/watch?v=ic7JnF4vStA" TargetMode="External"/><Relationship Id="rId4" Type="http://schemas.openxmlformats.org/officeDocument/2006/relationships/slideLayout" Target="../slideLayouts/slideLayout2.xml"/>
</Relationships>
</file>

<file path=ppt/slides/_rels/slide3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
</Relationships>
</file>

<file path=ppt/slides/_rels/slide3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
</Relationships>
</file>

<file path=ppt/slides/_rels/slide3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
</Relationships>
</file>

<file path=ppt/slides/_rels/slide3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
</Relationships>
</file>

<file path=ppt/slides/_rels/slide3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
</Relationships>
</file>

<file path=ppt/slides/_rels/slide3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
</Relationships>
</file>

<file path=ppt/slides/_rels/slide3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
</Relationships>
</file>

<file path=ppt/slides/_rels/slide3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
</Relationships>
</file>

<file path=ppt/slides/_rels/slide3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hyperlink" Target="http://www.youtube.com/watch?v=R1h4rm57UIg" TargetMode="External"/><Relationship Id="rId2" Type="http://schemas.openxmlformats.org/officeDocument/2006/relationships/slideLayout" Target="../slideLayouts/slideLayout2.xml"/>
</Relationships>
</file>

<file path=ppt/slides/_rels/slide4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
</Relationships>
</file>

<file path=ppt/slides/_rels/slide4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
</Relationships>
</file>

<file path=ppt/slides/_rels/slide4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
</Relationships>
</file>

<file path=ppt/slides/_rels/slide4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
</Relationships>
</file>

<file path=ppt/slides/_rels/slide4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
</Relationships>
</file>

<file path=ppt/slides/_rels/slide45.xml.rels><?xml version="1.0" encoding="UTF-8"?>
<Relationships xmlns="http://schemas.openxmlformats.org/package/2006/relationships"><Relationship Id="rId1" Type="http://schemas.openxmlformats.org/officeDocument/2006/relationships/hyperlink" Target="http://www.youtube.com/watch?v=FIehHxcEuGM" TargetMode="External"/><Relationship Id="rId2" Type="http://schemas.openxmlformats.org/officeDocument/2006/relationships/slideLayout" Target="../slideLayouts/slideLayout2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slideLayout" Target="../slideLayouts/slideLayout2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ustomShape 1"/>
          <p:cNvSpPr/>
          <p:nvPr/>
        </p:nvSpPr>
        <p:spPr>
          <a:xfrm>
            <a:off x="533520" y="1371600"/>
            <a:ext cx="7850520" cy="1827720"/>
          </a:xfrm>
          <a:prstGeom prst="rect">
            <a:avLst/>
          </a:prstGeom>
        </p:spPr>
        <p:txBody>
          <a:bodyPr anchor="b" bIns="0" lIns="0" rIns="18360" tIns="0"/>
          <a:p>
            <a:r>
              <a:rPr b="1" lang="en-AU" sz="3200">
                <a:solidFill>
                  <a:srgbClr val="5d5d5d"/>
                </a:solidFill>
                <a:latin typeface="Times New Roman"/>
              </a:rPr>
              <a:t>Nanango Writers Group</a:t>
            </a:r>
            <a:endParaRPr/>
          </a:p>
          <a:p>
            <a:r>
              <a:rPr b="1" lang="en-AU" sz="5600">
                <a:solidFill>
                  <a:srgbClr val="5d5d5d"/>
                </a:solidFill>
                <a:latin typeface="Calibri"/>
              </a:rPr>
              <a:t>Writers Workshop</a:t>
            </a:r>
            <a:endParaRPr/>
          </a:p>
        </p:txBody>
      </p:sp>
      <p:sp>
        <p:nvSpPr>
          <p:cNvPr id="15" name="CustomShape 2"/>
          <p:cNvSpPr/>
          <p:nvPr/>
        </p:nvSpPr>
        <p:spPr>
          <a:xfrm>
            <a:off x="533520" y="3228480"/>
            <a:ext cx="7853760" cy="1751400"/>
          </a:xfrm>
          <a:prstGeom prst="rect">
            <a:avLst/>
          </a:prstGeom>
        </p:spPr>
        <p:txBody>
          <a:bodyPr anchor="b" bIns="0" lIns="0" rIns="18360" tIns="45000"/>
          <a:p>
            <a:pPr algn="r"/>
            <a:r>
              <a:rPr b="1" lang="en-AU" sz="2800">
                <a:solidFill>
                  <a:srgbClr val="5d5d5d"/>
                </a:solidFill>
                <a:latin typeface="Calibri"/>
              </a:rPr>
              <a:t>Friday 18 May 2012</a:t>
            </a:r>
            <a:endParaRPr/>
          </a:p>
          <a:p>
            <a:pPr algn="r"/>
            <a:r>
              <a:rPr b="1" lang="en-AU" sz="2800">
                <a:solidFill>
                  <a:srgbClr val="5d5d5d"/>
                </a:solidFill>
                <a:latin typeface="Calibri"/>
              </a:rPr>
              <a:t>9.00am-12.00pm</a:t>
            </a:r>
            <a:endParaRPr/>
          </a:p>
        </p:txBody>
      </p:sp>
    </p:spTree>
  </p:cSld>
  <p:timing>
    <p:tnLst>
      <p:par>
        <p:cTn dur="indefinite" id="1" nodeType="tmRoot" restart="never">
          <p:childTnLst>
            <p:seq>
              <p:cTn id="2" nodeType="mainSeq">
                <p:childTnLst/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CustomShape 1"/>
          <p:cNvSpPr/>
          <p:nvPr/>
        </p:nvSpPr>
        <p:spPr>
          <a:xfrm>
            <a:off x="457200" y="704160"/>
            <a:ext cx="8228520" cy="1141920"/>
          </a:xfrm>
          <a:prstGeom prst="rect">
            <a:avLst/>
          </a:prstGeom>
        </p:spPr>
        <p:txBody>
          <a:bodyPr anchor="b" bIns="0" lIns="0" rIns="0" tIns="45000"/>
          <a:p>
            <a:r>
              <a:rPr lang="en-AU" sz="5000">
                <a:solidFill>
                  <a:srgbClr val="04617b"/>
                </a:solidFill>
                <a:latin typeface="Calibri"/>
              </a:rPr>
              <a:t>Creating a writing environment</a:t>
            </a:r>
            <a:endParaRPr/>
          </a:p>
        </p:txBody>
      </p:sp>
      <p:sp>
        <p:nvSpPr>
          <p:cNvPr id="35" name="CustomShape 2"/>
          <p:cNvSpPr/>
          <p:nvPr/>
        </p:nvSpPr>
        <p:spPr>
          <a:xfrm>
            <a:off x="457200" y="1935360"/>
            <a:ext cx="8228520" cy="4388040"/>
          </a:xfrm>
          <a:prstGeom prst="rect">
            <a:avLst/>
          </a:prstGeom>
        </p:spPr>
        <p:txBody>
          <a:bodyPr bIns="45000" lIns="90000" rIns="90000" tIns="45000"/>
          <a:p>
            <a:r>
              <a:rPr lang="en-AU" sz="3600">
                <a:solidFill>
                  <a:srgbClr val="000000"/>
                </a:solidFill>
                <a:latin typeface="Constantia"/>
              </a:rPr>
              <a:t>Space: a room or place regarded and respected by you and others</a:t>
            </a:r>
            <a:endParaRPr/>
          </a:p>
          <a:p>
            <a:r>
              <a:rPr lang="en-AU" sz="3600">
                <a:solidFill>
                  <a:srgbClr val="000000"/>
                </a:solidFill>
                <a:latin typeface="Constantia"/>
              </a:rPr>
              <a:t>Equipment: notebook, pen, desk, typewriter, computer, printer, internet access, dictionary, thesaurus, style manual, encyclopaedia, local library</a:t>
            </a:r>
            <a:endParaRPr/>
          </a:p>
          <a:p>
            <a:r>
              <a:rPr lang="en-AU" sz="3600">
                <a:solidFill>
                  <a:srgbClr val="000000"/>
                </a:solidFill>
                <a:latin typeface="Constantia"/>
              </a:rPr>
              <a:t>Organisation: your space and time</a:t>
            </a:r>
            <a:endParaRPr/>
          </a:p>
        </p:txBody>
      </p:sp>
    </p:spTree>
  </p:cSld>
  <p:transition>
    <p:fade/>
  </p:transition>
  <p:timing>
    <p:tnLst>
      <p:par>
        <p:cTn dur="indefinite" id="175" nodeType="tmRoot" restart="never">
          <p:childTnLst>
            <p:seq>
              <p:cTn dur="indefinite" id="176" nodeType="mainSeq">
                <p:childTnLst>
                  <p:par>
                    <p:cTn fill="hold" id="177">
                      <p:stCondLst>
                        <p:cond delay="indefinite"/>
                      </p:stCondLst>
                      <p:childTnLst>
                        <p:par>
                          <p:cTn fill="hold" id="178">
                            <p:stCondLst>
                              <p:cond delay="0"/>
                            </p:stCondLst>
                            <p:childTnLst>
                              <p:par>
                                <p:cTn fill="hold" id="179" nodeType="clickEffect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end="64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dur="2000" fill="freeze" id="181"/>
                                        <p:tgtEl>
                                          <p:spTgt spid="35">
                                            <p:txEl>
                                              <p:pRg end="64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182">
                      <p:stCondLst>
                        <p:cond delay="indefinite"/>
                      </p:stCondLst>
                      <p:childTnLst>
                        <p:par>
                          <p:cTn fill="hold" id="183">
                            <p:stCondLst>
                              <p:cond delay="0"/>
                            </p:stCondLst>
                            <p:childTnLst>
                              <p:par>
                                <p:cTn fill="hold" id="184" nodeType="clickEffect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8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end="244" st="24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dur="2000" fill="freeze" id="186"/>
                                        <p:tgtEl>
                                          <p:spTgt spid="35">
                                            <p:txEl>
                                              <p:pRg end="244" st="24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187">
                      <p:stCondLst>
                        <p:cond delay="indefinite"/>
                      </p:stCondLst>
                      <p:childTnLst>
                        <p:par>
                          <p:cTn fill="hold" id="188">
                            <p:stCondLst>
                              <p:cond delay="0"/>
                            </p:stCondLst>
                            <p:childTnLst>
                              <p:par>
                                <p:cTn fill="hold" id="189" nodeType="clickEffect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end="244" st="24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dur="2000" fill="freeze" id="191"/>
                                        <p:tgtEl>
                                          <p:spTgt spid="35">
                                            <p:txEl>
                                              <p:pRg end="244" st="24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CustomShape 1"/>
          <p:cNvSpPr/>
          <p:nvPr/>
        </p:nvSpPr>
        <p:spPr>
          <a:xfrm>
            <a:off x="457200" y="704160"/>
            <a:ext cx="8228520" cy="1141920"/>
          </a:xfrm>
          <a:prstGeom prst="rect">
            <a:avLst/>
          </a:prstGeom>
        </p:spPr>
        <p:txBody>
          <a:bodyPr anchor="b" bIns="0" lIns="0" rIns="0" tIns="45000"/>
          <a:p>
            <a:r>
              <a:rPr lang="en-AU" sz="5000">
                <a:solidFill>
                  <a:srgbClr val="04617b"/>
                </a:solidFill>
                <a:latin typeface="Calibri"/>
              </a:rPr>
              <a:t>A writer’s resources</a:t>
            </a:r>
            <a:endParaRPr/>
          </a:p>
        </p:txBody>
      </p:sp>
      <p:sp>
        <p:nvSpPr>
          <p:cNvPr id="37" name="CustomShape 2"/>
          <p:cNvSpPr/>
          <p:nvPr/>
        </p:nvSpPr>
        <p:spPr>
          <a:xfrm>
            <a:off x="457200" y="1935360"/>
            <a:ext cx="8228520" cy="4388040"/>
          </a:xfrm>
          <a:prstGeom prst="rect">
            <a:avLst/>
          </a:prstGeom>
        </p:spPr>
        <p:txBody>
          <a:bodyPr bIns="45000" lIns="90000" rIns="90000" tIns="45000"/>
          <a:p>
            <a:r>
              <a:rPr lang="en-AU" sz="3600">
                <a:solidFill>
                  <a:srgbClr val="000000"/>
                </a:solidFill>
                <a:latin typeface="Constantia"/>
              </a:rPr>
              <a:t>Life experience, observations, recollections, imagination</a:t>
            </a:r>
            <a:endParaRPr/>
          </a:p>
          <a:p>
            <a:r>
              <a:rPr lang="en-AU" sz="3600">
                <a:solidFill>
                  <a:srgbClr val="000000"/>
                </a:solidFill>
                <a:latin typeface="Constantia"/>
              </a:rPr>
              <a:t>Research and study</a:t>
            </a:r>
            <a:endParaRPr/>
          </a:p>
          <a:p>
            <a:r>
              <a:rPr lang="en-AU" sz="3600">
                <a:solidFill>
                  <a:srgbClr val="000000"/>
                </a:solidFill>
                <a:latin typeface="Constantia"/>
              </a:rPr>
              <a:t>Writer’s Toolbox: vocabulary, grammar and style</a:t>
            </a:r>
            <a:endParaRPr/>
          </a:p>
          <a:p>
            <a:r>
              <a:rPr lang="en-AU" sz="3600">
                <a:solidFill>
                  <a:srgbClr val="000000"/>
                </a:solidFill>
                <a:latin typeface="Constantia"/>
              </a:rPr>
              <a:t>Writing courses: helpful or not?</a:t>
            </a:r>
            <a:endParaRPr/>
          </a:p>
        </p:txBody>
      </p:sp>
    </p:spTree>
  </p:cSld>
  <p:timing>
    <p:tnLst>
      <p:par>
        <p:cTn dur="indefinite" id="192" nodeType="tmRoot" restart="never">
          <p:childTnLst>
            <p:seq>
              <p:cTn dur="indefinite" id="193" nodeType="mainSeq">
                <p:childTnLst>
                  <p:par>
                    <p:cTn fill="hold" id="194">
                      <p:stCondLst>
                        <p:cond delay="indefinite"/>
                      </p:stCondLst>
                      <p:childTnLst>
                        <p:par>
                          <p:cTn fill="hold" id="195">
                            <p:stCondLst>
                              <p:cond delay="0"/>
                            </p:stCondLst>
                            <p:childTnLst>
                              <p:par>
                                <p:cTn fill="hold" id="196" nodeType="clickEffect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97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end="58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dur="2000" fill="freeze" id="198"/>
                                        <p:tgtEl>
                                          <p:spTgt spid="37">
                                            <p:txEl>
                                              <p:pRg end="58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199">
                      <p:stCondLst>
                        <p:cond delay="indefinite"/>
                      </p:stCondLst>
                      <p:childTnLst>
                        <p:par>
                          <p:cTn fill="hold" id="200">
                            <p:stCondLst>
                              <p:cond delay="0"/>
                            </p:stCondLst>
                            <p:childTnLst>
                              <p:par>
                                <p:cTn fill="hold" id="201" nodeType="clickEffect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202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end="158" st="15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dur="2000" fill="freeze" id="203"/>
                                        <p:tgtEl>
                                          <p:spTgt spid="37">
                                            <p:txEl>
                                              <p:pRg end="158" st="15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204">
                      <p:stCondLst>
                        <p:cond delay="indefinite"/>
                      </p:stCondLst>
                      <p:childTnLst>
                        <p:par>
                          <p:cTn fill="hold" id="205">
                            <p:stCondLst>
                              <p:cond delay="0"/>
                            </p:stCondLst>
                            <p:childTnLst>
                              <p:par>
                                <p:cTn fill="hold" id="206" nodeType="clickEffect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207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end="158" st="15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dur="2000" fill="freeze" id="208"/>
                                        <p:tgtEl>
                                          <p:spTgt spid="37">
                                            <p:txEl>
                                              <p:pRg end="158" st="15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209">
                      <p:stCondLst>
                        <p:cond delay="indefinite"/>
                      </p:stCondLst>
                      <p:childTnLst>
                        <p:par>
                          <p:cTn fill="hold" id="210">
                            <p:stCondLst>
                              <p:cond delay="0"/>
                            </p:stCondLst>
                            <p:childTnLst>
                              <p:par>
                                <p:cTn fill="hold" id="211" nodeType="clickEffect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212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end="158" st="15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dur="2000" fill="freeze" id="213"/>
                                        <p:tgtEl>
                                          <p:spTgt spid="37">
                                            <p:txEl>
                                              <p:pRg end="158" st="15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CustomShape 1"/>
          <p:cNvSpPr/>
          <p:nvPr/>
        </p:nvSpPr>
        <p:spPr>
          <a:xfrm>
            <a:off x="457200" y="704160"/>
            <a:ext cx="8228520" cy="1141920"/>
          </a:xfrm>
          <a:prstGeom prst="rect">
            <a:avLst/>
          </a:prstGeom>
        </p:spPr>
        <p:txBody>
          <a:bodyPr anchor="b" bIns="0" lIns="0" rIns="0" tIns="45000"/>
          <a:p>
            <a:r>
              <a:rPr lang="en-AU" sz="5000">
                <a:solidFill>
                  <a:srgbClr val="04617b"/>
                </a:solidFill>
                <a:latin typeface="Calibri"/>
              </a:rPr>
              <a:t>Forms of writing</a:t>
            </a:r>
            <a:endParaRPr/>
          </a:p>
        </p:txBody>
      </p:sp>
      <p:sp>
        <p:nvSpPr>
          <p:cNvPr id="39" name="CustomShape 2"/>
          <p:cNvSpPr/>
          <p:nvPr/>
        </p:nvSpPr>
        <p:spPr>
          <a:xfrm>
            <a:off x="457200" y="1935360"/>
            <a:ext cx="8228520" cy="4388040"/>
          </a:xfrm>
          <a:prstGeom prst="rect">
            <a:avLst/>
          </a:prstGeom>
        </p:spPr>
        <p:txBody>
          <a:bodyPr bIns="45000" lIns="90000" rIns="90000" tIns="45000"/>
          <a:p>
            <a:r>
              <a:rPr lang="en-AU" sz="3600">
                <a:solidFill>
                  <a:srgbClr val="000000"/>
                </a:solidFill>
                <a:latin typeface="Constantia"/>
              </a:rPr>
              <a:t>Fiction: novel, short story, poetry</a:t>
            </a:r>
            <a:endParaRPr/>
          </a:p>
          <a:p>
            <a:r>
              <a:rPr lang="en-AU" sz="3600">
                <a:solidFill>
                  <a:srgbClr val="000000"/>
                </a:solidFill>
                <a:latin typeface="Constantia"/>
              </a:rPr>
              <a:t>Non-fiction: articles, history, biographies, playwriting, educational, textbooks and essays</a:t>
            </a:r>
            <a:endParaRPr/>
          </a:p>
          <a:p>
            <a:r>
              <a:rPr lang="en-AU" sz="3600">
                <a:solidFill>
                  <a:srgbClr val="000000"/>
                </a:solidFill>
                <a:latin typeface="Constantia"/>
              </a:rPr>
              <a:t>Styles: popular fiction, genre, women’s, travel, gay/lesbian, multicultural and children’s writing</a:t>
            </a:r>
            <a:endParaRPr/>
          </a:p>
        </p:txBody>
      </p:sp>
    </p:spTree>
  </p:cSld>
  <p:timing>
    <p:tnLst>
      <p:par>
        <p:cTn dur="indefinite" id="214" nodeType="tmRoot" restart="never">
          <p:childTnLst>
            <p:seq>
              <p:cTn dur="indefinite" id="215" nodeType="mainSeq">
                <p:childTnLst>
                  <p:par>
                    <p:cTn fill="hold" id="216">
                      <p:stCondLst>
                        <p:cond delay="indefinite"/>
                      </p:stCondLst>
                      <p:childTnLst>
                        <p:par>
                          <p:cTn fill="hold" id="217">
                            <p:stCondLst>
                              <p:cond delay="0"/>
                            </p:stCondLst>
                            <p:childTnLst>
                              <p:par>
                                <p:cTn fill="hold" id="218" nodeType="clickEffect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219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end="36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dur="2000" fill="freeze" id="220"/>
                                        <p:tgtEl>
                                          <p:spTgt spid="39">
                                            <p:txEl>
                                              <p:pRg end="36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221">
                      <p:stCondLst>
                        <p:cond delay="indefinite"/>
                      </p:stCondLst>
                      <p:childTnLst>
                        <p:par>
                          <p:cTn fill="hold" id="222">
                            <p:stCondLst>
                              <p:cond delay="0"/>
                            </p:stCondLst>
                            <p:childTnLst>
                              <p:par>
                                <p:cTn fill="hold" id="223" nodeType="clickEffect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224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end="227" st="22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dur="2000" fill="freeze" id="225"/>
                                        <p:tgtEl>
                                          <p:spTgt spid="39">
                                            <p:txEl>
                                              <p:pRg end="227" st="22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226">
                      <p:stCondLst>
                        <p:cond delay="indefinite"/>
                      </p:stCondLst>
                      <p:childTnLst>
                        <p:par>
                          <p:cTn fill="hold" id="227">
                            <p:stCondLst>
                              <p:cond delay="0"/>
                            </p:stCondLst>
                            <p:childTnLst>
                              <p:par>
                                <p:cTn fill="hold" id="228" nodeType="clickEffect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229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end="227" st="22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dur="2000" fill="freeze" id="230"/>
                                        <p:tgtEl>
                                          <p:spTgt spid="39">
                                            <p:txEl>
                                              <p:pRg end="227" st="22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CustomShape 1"/>
          <p:cNvSpPr/>
          <p:nvPr/>
        </p:nvSpPr>
        <p:spPr>
          <a:xfrm>
            <a:off x="457200" y="704160"/>
            <a:ext cx="8228520" cy="1141920"/>
          </a:xfrm>
          <a:prstGeom prst="rect">
            <a:avLst/>
          </a:prstGeom>
        </p:spPr>
        <p:txBody>
          <a:bodyPr anchor="b" bIns="0" lIns="0" rIns="0" tIns="45000"/>
          <a:p>
            <a:r>
              <a:rPr lang="en-AU" sz="5000">
                <a:solidFill>
                  <a:srgbClr val="04617b"/>
                </a:solidFill>
                <a:latin typeface="Calibri"/>
              </a:rPr>
              <a:t>Quick Exercise</a:t>
            </a:r>
            <a:endParaRPr/>
          </a:p>
        </p:txBody>
      </p:sp>
      <p:sp>
        <p:nvSpPr>
          <p:cNvPr id="41" name="CustomShape 2"/>
          <p:cNvSpPr/>
          <p:nvPr/>
        </p:nvSpPr>
        <p:spPr>
          <a:xfrm>
            <a:off x="457200" y="2421000"/>
            <a:ext cx="8228520" cy="3902760"/>
          </a:xfrm>
          <a:prstGeom prst="rect">
            <a:avLst/>
          </a:prstGeom>
        </p:spPr>
        <p:txBody>
          <a:bodyPr bIns="45000" lIns="90000" rIns="90000" tIns="45000"/>
          <a:p>
            <a:r>
              <a:rPr lang="en-AU" sz="4000">
                <a:solidFill>
                  <a:srgbClr val="04617b"/>
                </a:solidFill>
                <a:latin typeface="Arial"/>
              </a:rPr>
              <a:t>HANDOUT 1</a:t>
            </a:r>
            <a:r>
              <a:rPr lang="en-AU" sz="4000">
                <a:solidFill>
                  <a:srgbClr val="04617b"/>
                </a:solidFill>
                <a:latin typeface="Constantia"/>
              </a:rPr>
              <a:t>:</a:t>
            </a:r>
            <a:r>
              <a:rPr lang="en-AU" sz="6000">
                <a:solidFill>
                  <a:srgbClr val="04617b"/>
                </a:solidFill>
                <a:latin typeface="Constantia"/>
              </a:rPr>
              <a:t>                   </a:t>
            </a:r>
            <a:r>
              <a:rPr lang="en-AU" sz="4400">
                <a:solidFill>
                  <a:srgbClr val="000000"/>
                </a:solidFill>
                <a:latin typeface="Constantia"/>
              </a:rPr>
              <a:t>Match opening lines to authors</a:t>
            </a:r>
            <a:endParaRPr/>
          </a:p>
        </p:txBody>
      </p:sp>
    </p:spTree>
  </p:cSld>
  <p:timing>
    <p:tnLst>
      <p:par>
        <p:cTn dur="indefinite" id="231" nodeType="tmRoot" restart="never">
          <p:childTnLst>
            <p:seq>
              <p:cTn dur="indefinite" id="232" nodeType="mainSeq">
                <p:childTnLst>
                  <p:par>
                    <p:cTn fill="hold" id="233">
                      <p:stCondLst>
                        <p:cond delay="indefinite"/>
                      </p:stCondLst>
                      <p:childTnLst>
                        <p:par>
                          <p:cTn fill="hold" id="234">
                            <p:stCondLst>
                              <p:cond delay="0"/>
                            </p:stCondLst>
                            <p:childTnLst>
                              <p:par>
                                <p:cTn fill="hold" id="235" nodeType="clickEffect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23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end="6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dur="2000" fill="freeze" id="237"/>
                                        <p:tgtEl>
                                          <p:spTgt spid="41">
                                            <p:txEl>
                                              <p:pRg end="60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CustomShape 1"/>
          <p:cNvSpPr/>
          <p:nvPr/>
        </p:nvSpPr>
        <p:spPr>
          <a:xfrm>
            <a:off x="457200" y="704160"/>
            <a:ext cx="8228520" cy="1141920"/>
          </a:xfrm>
          <a:prstGeom prst="rect">
            <a:avLst/>
          </a:prstGeom>
        </p:spPr>
        <p:txBody>
          <a:bodyPr anchor="b" bIns="0" lIns="0" rIns="0" tIns="45000"/>
          <a:p>
            <a:r>
              <a:rPr lang="en-AU" sz="5000">
                <a:solidFill>
                  <a:srgbClr val="04617b"/>
                </a:solidFill>
                <a:latin typeface="Calibri"/>
              </a:rPr>
              <a:t>Overview of Story Writing</a:t>
            </a:r>
            <a:endParaRPr/>
          </a:p>
        </p:txBody>
      </p:sp>
      <p:sp>
        <p:nvSpPr>
          <p:cNvPr id="43" name="CustomShape 2"/>
          <p:cNvSpPr/>
          <p:nvPr/>
        </p:nvSpPr>
        <p:spPr>
          <a:xfrm>
            <a:off x="457200" y="2421000"/>
            <a:ext cx="8228520" cy="3902760"/>
          </a:xfrm>
          <a:prstGeom prst="rect">
            <a:avLst/>
          </a:prstGeom>
        </p:spPr>
        <p:txBody>
          <a:bodyPr bIns="45000" lIns="90000" rIns="90000" tIns="45000"/>
          <a:p>
            <a:r>
              <a:rPr lang="en-AU" sz="3600">
                <a:solidFill>
                  <a:srgbClr val="000000"/>
                </a:solidFill>
                <a:latin typeface="Constantia"/>
              </a:rPr>
              <a:t>The elements of a successful story</a:t>
            </a:r>
            <a:endParaRPr/>
          </a:p>
          <a:p>
            <a:r>
              <a:rPr lang="en-AU" sz="3600">
                <a:solidFill>
                  <a:srgbClr val="000000"/>
                </a:solidFill>
                <a:latin typeface="Constantia"/>
              </a:rPr>
              <a:t>From fact to fiction</a:t>
            </a:r>
            <a:endParaRPr/>
          </a:p>
          <a:p>
            <a:r>
              <a:rPr lang="en-AU" sz="3600">
                <a:solidFill>
                  <a:srgbClr val="000000"/>
                </a:solidFill>
                <a:latin typeface="Constantia"/>
              </a:rPr>
              <a:t>Re-drafting your work</a:t>
            </a:r>
            <a:endParaRPr/>
          </a:p>
          <a:p>
            <a:r>
              <a:rPr lang="en-AU" sz="3600">
                <a:solidFill>
                  <a:srgbClr val="000000"/>
                </a:solidFill>
                <a:latin typeface="Constantia"/>
              </a:rPr>
              <a:t>Presenting your work</a:t>
            </a:r>
            <a:endParaRPr/>
          </a:p>
        </p:txBody>
      </p:sp>
    </p:spTree>
  </p:cSld>
  <p:timing>
    <p:tnLst>
      <p:par>
        <p:cTn dur="indefinite" id="238" nodeType="tmRoot" restart="never">
          <p:childTnLst>
            <p:seq>
              <p:cTn dur="indefinite" id="239" nodeType="mainSeq">
                <p:childTnLst>
                  <p:par>
                    <p:cTn fill="hold" id="240">
                      <p:stCondLst>
                        <p:cond delay="indefinite"/>
                      </p:stCondLst>
                      <p:childTnLst>
                        <p:par>
                          <p:cTn fill="hold" id="241">
                            <p:stCondLst>
                              <p:cond delay="0"/>
                            </p:stCondLst>
                            <p:childTnLst>
                              <p:par>
                                <p:cTn fill="hold" id="242" nodeType="clickEffect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243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end="35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dur="2000" fill="freeze" id="244"/>
                                        <p:tgtEl>
                                          <p:spTgt spid="43">
                                            <p:txEl>
                                              <p:pRg end="35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245">
                      <p:stCondLst>
                        <p:cond delay="indefinite"/>
                      </p:stCondLst>
                      <p:childTnLst>
                        <p:par>
                          <p:cTn fill="hold" id="246">
                            <p:stCondLst>
                              <p:cond delay="0"/>
                            </p:stCondLst>
                            <p:childTnLst>
                              <p:par>
                                <p:cTn fill="hold" id="247" nodeType="clickEffect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248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end="99" st="9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dur="2000" fill="freeze" id="249"/>
                                        <p:tgtEl>
                                          <p:spTgt spid="43">
                                            <p:txEl>
                                              <p:pRg end="99" st="9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250">
                      <p:stCondLst>
                        <p:cond delay="indefinite"/>
                      </p:stCondLst>
                      <p:childTnLst>
                        <p:par>
                          <p:cTn fill="hold" id="251">
                            <p:stCondLst>
                              <p:cond delay="0"/>
                            </p:stCondLst>
                            <p:childTnLst>
                              <p:par>
                                <p:cTn fill="hold" id="252" nodeType="clickEffect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253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end="99" st="9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dur="2000" fill="freeze" id="254"/>
                                        <p:tgtEl>
                                          <p:spTgt spid="43">
                                            <p:txEl>
                                              <p:pRg end="99" st="9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255">
                      <p:stCondLst>
                        <p:cond delay="indefinite"/>
                      </p:stCondLst>
                      <p:childTnLst>
                        <p:par>
                          <p:cTn fill="hold" id="256">
                            <p:stCondLst>
                              <p:cond delay="0"/>
                            </p:stCondLst>
                            <p:childTnLst>
                              <p:par>
                                <p:cTn fill="hold" id="257" nodeType="clickEffect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258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end="99" st="9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dur="2000" fill="freeze" id="259"/>
                                        <p:tgtEl>
                                          <p:spTgt spid="43">
                                            <p:txEl>
                                              <p:pRg end="99" st="9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CustomShape 1"/>
          <p:cNvSpPr/>
          <p:nvPr/>
        </p:nvSpPr>
        <p:spPr>
          <a:xfrm>
            <a:off x="457200" y="704160"/>
            <a:ext cx="8228520" cy="1141920"/>
          </a:xfrm>
          <a:prstGeom prst="rect">
            <a:avLst/>
          </a:prstGeom>
        </p:spPr>
        <p:txBody>
          <a:bodyPr anchor="b" bIns="0" lIns="0" rIns="0" tIns="45000"/>
          <a:p>
            <a:r>
              <a:rPr lang="en-AU" sz="5000">
                <a:solidFill>
                  <a:srgbClr val="04617b"/>
                </a:solidFill>
                <a:latin typeface="Calibri"/>
              </a:rPr>
              <a:t>Elements of a successful story</a:t>
            </a:r>
            <a:endParaRPr/>
          </a:p>
        </p:txBody>
      </p:sp>
      <p:sp>
        <p:nvSpPr>
          <p:cNvPr id="45" name="CustomShape 2"/>
          <p:cNvSpPr/>
          <p:nvPr/>
        </p:nvSpPr>
        <p:spPr>
          <a:xfrm>
            <a:off x="457200" y="1845000"/>
            <a:ext cx="8228520" cy="4751280"/>
          </a:xfrm>
          <a:prstGeom prst="rect">
            <a:avLst/>
          </a:prstGeom>
        </p:spPr>
        <p:txBody>
          <a:bodyPr bIns="45000" lIns="90000" rIns="90000" tIns="45000"/>
          <a:p>
            <a:r>
              <a:rPr lang="en-AU" sz="3200">
                <a:solidFill>
                  <a:srgbClr val="000000"/>
                </a:solidFill>
                <a:latin typeface="Constantia"/>
              </a:rPr>
              <a:t>Creating believable characters</a:t>
            </a:r>
            <a:endParaRPr/>
          </a:p>
          <a:p>
            <a:r>
              <a:rPr lang="en-AU" sz="3200">
                <a:solidFill>
                  <a:srgbClr val="000000"/>
                </a:solidFill>
                <a:latin typeface="Constantia"/>
              </a:rPr>
              <a:t>Use of dialogue</a:t>
            </a:r>
            <a:endParaRPr/>
          </a:p>
          <a:p>
            <a:r>
              <a:rPr lang="en-AU" sz="3200">
                <a:solidFill>
                  <a:srgbClr val="000000"/>
                </a:solidFill>
                <a:latin typeface="Constantia"/>
              </a:rPr>
              <a:t>Point of view</a:t>
            </a:r>
            <a:endParaRPr/>
          </a:p>
          <a:p>
            <a:r>
              <a:rPr lang="en-AU" sz="3200">
                <a:solidFill>
                  <a:srgbClr val="000000"/>
                </a:solidFill>
                <a:latin typeface="Constantia"/>
              </a:rPr>
              <a:t>Setting</a:t>
            </a:r>
            <a:endParaRPr/>
          </a:p>
          <a:p>
            <a:r>
              <a:rPr lang="en-AU" sz="3200">
                <a:solidFill>
                  <a:srgbClr val="000000"/>
                </a:solidFill>
                <a:latin typeface="Constantia"/>
              </a:rPr>
              <a:t>Structure</a:t>
            </a:r>
            <a:endParaRPr/>
          </a:p>
          <a:p>
            <a:r>
              <a:rPr lang="en-AU" sz="3200">
                <a:solidFill>
                  <a:srgbClr val="000000"/>
                </a:solidFill>
                <a:latin typeface="Constantia"/>
              </a:rPr>
              <a:t>Use of narrative</a:t>
            </a:r>
            <a:endParaRPr/>
          </a:p>
          <a:p>
            <a:r>
              <a:rPr lang="en-AU" sz="3200">
                <a:solidFill>
                  <a:srgbClr val="000000"/>
                </a:solidFill>
                <a:latin typeface="Constantia"/>
              </a:rPr>
              <a:t>Use of poetic concepts/style</a:t>
            </a:r>
            <a:endParaRPr/>
          </a:p>
          <a:p>
            <a:r>
              <a:rPr lang="en-AU" sz="3200">
                <a:solidFill>
                  <a:srgbClr val="000000"/>
                </a:solidFill>
                <a:latin typeface="Constantia"/>
              </a:rPr>
              <a:t>Traditional short stories</a:t>
            </a:r>
            <a:endParaRPr/>
          </a:p>
        </p:txBody>
      </p:sp>
    </p:spTree>
  </p:cSld>
  <p:timing>
    <p:tnLst>
      <p:par>
        <p:cTn dur="indefinite" id="260" nodeType="tmRoot" restart="never">
          <p:childTnLst>
            <p:seq>
              <p:cTn dur="indefinite" id="261" nodeType="mainSeq">
                <p:childTnLst>
                  <p:par>
                    <p:cTn fill="hold" id="262">
                      <p:stCondLst>
                        <p:cond delay="indefinite"/>
                      </p:stCondLst>
                      <p:childTnLst>
                        <p:par>
                          <p:cTn fill="hold" id="263">
                            <p:stCondLst>
                              <p:cond delay="0"/>
                            </p:stCondLst>
                            <p:childTnLst>
                              <p:par>
                                <p:cTn fill="hold" id="264" nodeType="clickEffect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26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end="31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dur="2000" fill="freeze" id="266"/>
                                        <p:tgtEl>
                                          <p:spTgt spid="45">
                                            <p:txEl>
                                              <p:pRg end="31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267">
                      <p:stCondLst>
                        <p:cond delay="indefinite"/>
                      </p:stCondLst>
                      <p:childTnLst>
                        <p:par>
                          <p:cTn fill="hold" id="268">
                            <p:stCondLst>
                              <p:cond delay="0"/>
                            </p:stCondLst>
                            <p:childTnLst>
                              <p:par>
                                <p:cTn fill="hold" id="269" nodeType="clickEffect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27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end="151" st="15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dur="2000" fill="freeze" id="271"/>
                                        <p:tgtEl>
                                          <p:spTgt spid="45">
                                            <p:txEl>
                                              <p:pRg end="151" st="15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272">
                      <p:stCondLst>
                        <p:cond delay="indefinite"/>
                      </p:stCondLst>
                      <p:childTnLst>
                        <p:par>
                          <p:cTn fill="hold" id="273">
                            <p:stCondLst>
                              <p:cond delay="0"/>
                            </p:stCondLst>
                            <p:childTnLst>
                              <p:par>
                                <p:cTn fill="hold" id="274" nodeType="clickEffect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27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end="151" st="15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dur="2000" fill="freeze" id="276"/>
                                        <p:tgtEl>
                                          <p:spTgt spid="45">
                                            <p:txEl>
                                              <p:pRg end="151" st="15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277">
                      <p:stCondLst>
                        <p:cond delay="indefinite"/>
                      </p:stCondLst>
                      <p:childTnLst>
                        <p:par>
                          <p:cTn fill="hold" id="278">
                            <p:stCondLst>
                              <p:cond delay="0"/>
                            </p:stCondLst>
                            <p:childTnLst>
                              <p:par>
                                <p:cTn fill="hold" id="279" nodeType="clickEffect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2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end="151" st="15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dur="2000" fill="freeze" id="281"/>
                                        <p:tgtEl>
                                          <p:spTgt spid="45">
                                            <p:txEl>
                                              <p:pRg end="151" st="15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282">
                      <p:stCondLst>
                        <p:cond delay="indefinite"/>
                      </p:stCondLst>
                      <p:childTnLst>
                        <p:par>
                          <p:cTn fill="hold" id="283">
                            <p:stCondLst>
                              <p:cond delay="0"/>
                            </p:stCondLst>
                            <p:childTnLst>
                              <p:par>
                                <p:cTn fill="hold" id="284" nodeType="clickEffect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28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end="151" st="15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dur="2000" fill="freeze" id="286"/>
                                        <p:tgtEl>
                                          <p:spTgt spid="45">
                                            <p:txEl>
                                              <p:pRg end="151" st="15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287">
                      <p:stCondLst>
                        <p:cond delay="indefinite"/>
                      </p:stCondLst>
                      <p:childTnLst>
                        <p:par>
                          <p:cTn fill="hold" id="288">
                            <p:stCondLst>
                              <p:cond delay="0"/>
                            </p:stCondLst>
                            <p:childTnLst>
                              <p:par>
                                <p:cTn fill="hold" id="289" nodeType="clickEffect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end="151" st="15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dur="2000" fill="freeze" id="291"/>
                                        <p:tgtEl>
                                          <p:spTgt spid="45">
                                            <p:txEl>
                                              <p:pRg end="151" st="15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292">
                      <p:stCondLst>
                        <p:cond delay="indefinite"/>
                      </p:stCondLst>
                      <p:childTnLst>
                        <p:par>
                          <p:cTn fill="hold" id="293">
                            <p:stCondLst>
                              <p:cond delay="0"/>
                            </p:stCondLst>
                            <p:childTnLst>
                              <p:par>
                                <p:cTn fill="hold" id="294" nodeType="clickEffect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29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end="151" st="15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dur="2000" fill="freeze" id="296"/>
                                        <p:tgtEl>
                                          <p:spTgt spid="45">
                                            <p:txEl>
                                              <p:pRg end="151" st="15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297">
                      <p:stCondLst>
                        <p:cond delay="indefinite"/>
                      </p:stCondLst>
                      <p:childTnLst>
                        <p:par>
                          <p:cTn fill="hold" id="298">
                            <p:stCondLst>
                              <p:cond delay="0"/>
                            </p:stCondLst>
                            <p:childTnLst>
                              <p:par>
                                <p:cTn fill="hold" id="299" nodeType="clickEffect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3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end="151" st="15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dur="2000" fill="freeze" id="301"/>
                                        <p:tgtEl>
                                          <p:spTgt spid="45">
                                            <p:txEl>
                                              <p:pRg end="151" st="15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CustomShape 1"/>
          <p:cNvSpPr/>
          <p:nvPr/>
        </p:nvSpPr>
        <p:spPr>
          <a:xfrm>
            <a:off x="457200" y="704160"/>
            <a:ext cx="8228520" cy="1141920"/>
          </a:xfrm>
          <a:prstGeom prst="rect">
            <a:avLst/>
          </a:prstGeom>
        </p:spPr>
        <p:txBody>
          <a:bodyPr anchor="b" bIns="0" lIns="0" rIns="0" tIns="45000"/>
          <a:p>
            <a:r>
              <a:rPr lang="en-AU" sz="5000">
                <a:solidFill>
                  <a:srgbClr val="04617b"/>
                </a:solidFill>
                <a:latin typeface="Calibri"/>
              </a:rPr>
              <a:t>From fact to fiction</a:t>
            </a:r>
            <a:endParaRPr/>
          </a:p>
        </p:txBody>
      </p:sp>
      <p:sp>
        <p:nvSpPr>
          <p:cNvPr id="47" name="CustomShape 2"/>
          <p:cNvSpPr/>
          <p:nvPr/>
        </p:nvSpPr>
        <p:spPr>
          <a:xfrm>
            <a:off x="457200" y="1935360"/>
            <a:ext cx="8228520" cy="4388040"/>
          </a:xfrm>
          <a:prstGeom prst="rect">
            <a:avLst/>
          </a:prstGeom>
        </p:spPr>
        <p:txBody>
          <a:bodyPr bIns="45000" lIns="90000" rIns="90000" tIns="45000"/>
          <a:p>
            <a:r>
              <a:rPr lang="en-AU" sz="3200">
                <a:solidFill>
                  <a:srgbClr val="000000"/>
                </a:solidFill>
                <a:latin typeface="Constantia"/>
              </a:rPr>
              <a:t>What is fiction?  </a:t>
            </a:r>
            <a:endParaRPr/>
          </a:p>
          <a:p>
            <a:r>
              <a:rPr lang="en-AU" sz="3200">
                <a:solidFill>
                  <a:srgbClr val="000000"/>
                </a:solidFill>
                <a:latin typeface="Constantia"/>
              </a:rPr>
              <a:t>Fact + Imagination = Fiction</a:t>
            </a:r>
            <a:endParaRPr/>
          </a:p>
          <a:p>
            <a:r>
              <a:rPr lang="en-AU" sz="3200">
                <a:solidFill>
                  <a:srgbClr val="000000"/>
                </a:solidFill>
                <a:latin typeface="Constantia"/>
              </a:rPr>
              <a:t>Where do ideas come from?</a:t>
            </a:r>
            <a:endParaRPr/>
          </a:p>
          <a:p>
            <a:r>
              <a:rPr lang="en-AU" sz="3200">
                <a:solidFill>
                  <a:srgbClr val="000000"/>
                </a:solidFill>
                <a:latin typeface="Constantia"/>
              </a:rPr>
              <a:t>A good vocabulary</a:t>
            </a:r>
            <a:endParaRPr/>
          </a:p>
          <a:p>
            <a:r>
              <a:rPr lang="en-AU" sz="3200">
                <a:solidFill>
                  <a:srgbClr val="000000"/>
                </a:solidFill>
                <a:latin typeface="Constantia"/>
              </a:rPr>
              <a:t>Your life experiences</a:t>
            </a:r>
            <a:endParaRPr/>
          </a:p>
          <a:p>
            <a:r>
              <a:rPr lang="en-AU" sz="3200">
                <a:solidFill>
                  <a:srgbClr val="000000"/>
                </a:solidFill>
                <a:latin typeface="Constantia"/>
              </a:rPr>
              <a:t>What is your biggest problem getting ideas?</a:t>
            </a:r>
            <a:endParaRPr/>
          </a:p>
          <a:p>
            <a:r>
              <a:rPr lang="en-AU" sz="3200">
                <a:solidFill>
                  <a:srgbClr val="000000"/>
                </a:solidFill>
                <a:latin typeface="Constantia"/>
              </a:rPr>
              <a:t>Solving the problems</a:t>
            </a:r>
            <a:endParaRPr/>
          </a:p>
          <a:p>
            <a:endParaRPr/>
          </a:p>
        </p:txBody>
      </p:sp>
    </p:spTree>
  </p:cSld>
  <p:timing>
    <p:tnLst>
      <p:par>
        <p:cTn dur="indefinite" id="302" nodeType="tmRoot" restart="never">
          <p:childTnLst>
            <p:seq>
              <p:cTn dur="indefinite" id="303" nodeType="mainSeq">
                <p:childTnLst>
                  <p:par>
                    <p:cTn fill="hold" id="304">
                      <p:stCondLst>
                        <p:cond delay="indefinite"/>
                      </p:stCondLst>
                      <p:childTnLst>
                        <p:par>
                          <p:cTn fill="hold" id="305">
                            <p:stCondLst>
                              <p:cond delay="0"/>
                            </p:stCondLst>
                            <p:childTnLst>
                              <p:par>
                                <p:cTn fill="hold" id="306" nodeType="clickEffect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307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>
                                            <p:txEl>
                                              <p:pRg end="19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dur="2000" fill="freeze" id="308"/>
                                        <p:tgtEl>
                                          <p:spTgt spid="47">
                                            <p:txEl>
                                              <p:pRg end="19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309">
                      <p:stCondLst>
                        <p:cond delay="indefinite"/>
                      </p:stCondLst>
                      <p:childTnLst>
                        <p:par>
                          <p:cTn fill="hold" id="310">
                            <p:stCondLst>
                              <p:cond delay="0"/>
                            </p:stCondLst>
                            <p:childTnLst>
                              <p:par>
                                <p:cTn fill="hold" id="311" nodeType="clickEffect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312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>
                                            <p:txEl>
                                              <p:pRg end="180" st="18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dur="2000" fill="freeze" id="313"/>
                                        <p:tgtEl>
                                          <p:spTgt spid="47">
                                            <p:txEl>
                                              <p:pRg end="180" st="18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314">
                      <p:stCondLst>
                        <p:cond delay="indefinite"/>
                      </p:stCondLst>
                      <p:childTnLst>
                        <p:par>
                          <p:cTn fill="hold" id="315">
                            <p:stCondLst>
                              <p:cond delay="0"/>
                            </p:stCondLst>
                            <p:childTnLst>
                              <p:par>
                                <p:cTn fill="hold" id="316" nodeType="clickEffect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317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>
                                            <p:txEl>
                                              <p:pRg end="180" st="18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dur="2000" fill="freeze" id="318"/>
                                        <p:tgtEl>
                                          <p:spTgt spid="47">
                                            <p:txEl>
                                              <p:pRg end="180" st="18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319">
                      <p:stCondLst>
                        <p:cond delay="indefinite"/>
                      </p:stCondLst>
                      <p:childTnLst>
                        <p:par>
                          <p:cTn fill="hold" id="320">
                            <p:stCondLst>
                              <p:cond delay="0"/>
                            </p:stCondLst>
                            <p:childTnLst>
                              <p:par>
                                <p:cTn fill="hold" id="321" nodeType="clickEffect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322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>
                                            <p:txEl>
                                              <p:pRg end="180" st="18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dur="2000" fill="freeze" id="323"/>
                                        <p:tgtEl>
                                          <p:spTgt spid="47">
                                            <p:txEl>
                                              <p:pRg end="180" st="18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324">
                      <p:stCondLst>
                        <p:cond delay="indefinite"/>
                      </p:stCondLst>
                      <p:childTnLst>
                        <p:par>
                          <p:cTn fill="hold" id="325">
                            <p:stCondLst>
                              <p:cond delay="0"/>
                            </p:stCondLst>
                            <p:childTnLst>
                              <p:par>
                                <p:cTn fill="hold" id="326" nodeType="clickEffect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327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>
                                            <p:txEl>
                                              <p:pRg end="180" st="18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dur="2000" fill="freeze" id="328"/>
                                        <p:tgtEl>
                                          <p:spTgt spid="47">
                                            <p:txEl>
                                              <p:pRg end="180" st="18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329">
                      <p:stCondLst>
                        <p:cond delay="indefinite"/>
                      </p:stCondLst>
                      <p:childTnLst>
                        <p:par>
                          <p:cTn fill="hold" id="330">
                            <p:stCondLst>
                              <p:cond delay="0"/>
                            </p:stCondLst>
                            <p:childTnLst>
                              <p:par>
                                <p:cTn fill="hold" id="331" nodeType="clickEffect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332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>
                                            <p:txEl>
                                              <p:pRg end="180" st="18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dur="2000" fill="freeze" id="333"/>
                                        <p:tgtEl>
                                          <p:spTgt spid="47">
                                            <p:txEl>
                                              <p:pRg end="180" st="18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334">
                      <p:stCondLst>
                        <p:cond delay="indefinite"/>
                      </p:stCondLst>
                      <p:childTnLst>
                        <p:par>
                          <p:cTn fill="hold" id="335">
                            <p:stCondLst>
                              <p:cond delay="0"/>
                            </p:stCondLst>
                            <p:childTnLst>
                              <p:par>
                                <p:cTn fill="hold" id="336" nodeType="clickEffect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337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>
                                            <p:txEl>
                                              <p:pRg end="180" st="18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dur="2000" fill="freeze" id="338"/>
                                        <p:tgtEl>
                                          <p:spTgt spid="47">
                                            <p:txEl>
                                              <p:pRg end="180" st="18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CustomShape 1"/>
          <p:cNvSpPr/>
          <p:nvPr/>
        </p:nvSpPr>
        <p:spPr>
          <a:xfrm>
            <a:off x="457200" y="704160"/>
            <a:ext cx="8228520" cy="1141920"/>
          </a:xfrm>
          <a:prstGeom prst="rect">
            <a:avLst/>
          </a:prstGeom>
        </p:spPr>
        <p:txBody>
          <a:bodyPr anchor="b" bIns="0" lIns="0" rIns="0" tIns="45000"/>
          <a:p>
            <a:r>
              <a:rPr lang="en-AU" sz="5000">
                <a:solidFill>
                  <a:srgbClr val="04617b"/>
                </a:solidFill>
                <a:latin typeface="Calibri"/>
              </a:rPr>
              <a:t>Redrafting your work</a:t>
            </a:r>
            <a:endParaRPr/>
          </a:p>
        </p:txBody>
      </p:sp>
      <p:sp>
        <p:nvSpPr>
          <p:cNvPr id="49" name="CustomShape 2"/>
          <p:cNvSpPr/>
          <p:nvPr/>
        </p:nvSpPr>
        <p:spPr>
          <a:xfrm>
            <a:off x="457200" y="1935360"/>
            <a:ext cx="8228520" cy="4388040"/>
          </a:xfrm>
          <a:prstGeom prst="rect">
            <a:avLst/>
          </a:prstGeom>
        </p:spPr>
        <p:txBody>
          <a:bodyPr bIns="45000" lIns="90000" rIns="90000" tIns="45000"/>
          <a:p>
            <a:r>
              <a:rPr lang="en-AU" sz="3600">
                <a:solidFill>
                  <a:srgbClr val="000000"/>
                </a:solidFill>
                <a:latin typeface="Constantia"/>
              </a:rPr>
              <a:t>Responding to feedback</a:t>
            </a:r>
            <a:endParaRPr/>
          </a:p>
          <a:p>
            <a:r>
              <a:rPr lang="en-AU" sz="3600">
                <a:solidFill>
                  <a:srgbClr val="000000"/>
                </a:solidFill>
                <a:latin typeface="Constantia"/>
              </a:rPr>
              <a:t>Examine the main themes; do they stimulate the emotions of both editors and readers?</a:t>
            </a:r>
            <a:endParaRPr/>
          </a:p>
          <a:p>
            <a:r>
              <a:rPr lang="en-AU" sz="3600">
                <a:solidFill>
                  <a:srgbClr val="000000"/>
                </a:solidFill>
                <a:latin typeface="Constantia"/>
              </a:rPr>
              <a:t>Examine narrative, characterisation, plot, structure, dialogue, form and length</a:t>
            </a:r>
            <a:endParaRPr/>
          </a:p>
        </p:txBody>
      </p:sp>
    </p:spTree>
  </p:cSld>
  <p:timing>
    <p:tnLst>
      <p:par>
        <p:cTn dur="indefinite" id="339" nodeType="tmRoot" restart="never">
          <p:childTnLst>
            <p:seq>
              <p:cTn dur="indefinite" id="340" nodeType="mainSeq">
                <p:childTnLst>
                  <p:par>
                    <p:cTn fill="hold" id="341">
                      <p:stCondLst>
                        <p:cond delay="indefinite"/>
                      </p:stCondLst>
                      <p:childTnLst>
                        <p:par>
                          <p:cTn fill="hold" id="342">
                            <p:stCondLst>
                              <p:cond delay="0"/>
                            </p:stCondLst>
                            <p:childTnLst>
                              <p:par>
                                <p:cTn fill="hold" id="343" nodeType="clickEffect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344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end="23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dur="2000" fill="freeze" id="345"/>
                                        <p:tgtEl>
                                          <p:spTgt spid="49">
                                            <p:txEl>
                                              <p:pRg end="23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346">
                      <p:stCondLst>
                        <p:cond delay="indefinite"/>
                      </p:stCondLst>
                      <p:childTnLst>
                        <p:par>
                          <p:cTn fill="hold" id="347">
                            <p:stCondLst>
                              <p:cond delay="0"/>
                            </p:stCondLst>
                            <p:childTnLst>
                              <p:par>
                                <p:cTn fill="hold" id="348" nodeType="clickEffect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349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end="188" st="18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dur="2000" fill="freeze" id="350"/>
                                        <p:tgtEl>
                                          <p:spTgt spid="49">
                                            <p:txEl>
                                              <p:pRg end="188" st="18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351">
                      <p:stCondLst>
                        <p:cond delay="indefinite"/>
                      </p:stCondLst>
                      <p:childTnLst>
                        <p:par>
                          <p:cTn fill="hold" id="352">
                            <p:stCondLst>
                              <p:cond delay="0"/>
                            </p:stCondLst>
                            <p:childTnLst>
                              <p:par>
                                <p:cTn fill="hold" id="353" nodeType="clickEffect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354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end="188" st="18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dur="2000" fill="freeze" id="355"/>
                                        <p:tgtEl>
                                          <p:spTgt spid="49">
                                            <p:txEl>
                                              <p:pRg end="188" st="18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CustomShape 1"/>
          <p:cNvSpPr/>
          <p:nvPr/>
        </p:nvSpPr>
        <p:spPr>
          <a:xfrm>
            <a:off x="457200" y="704160"/>
            <a:ext cx="8228520" cy="1141920"/>
          </a:xfrm>
          <a:prstGeom prst="rect">
            <a:avLst/>
          </a:prstGeom>
        </p:spPr>
        <p:txBody>
          <a:bodyPr anchor="b" bIns="0" lIns="0" rIns="0" tIns="45000"/>
          <a:p>
            <a:r>
              <a:rPr lang="en-AU" sz="5000">
                <a:solidFill>
                  <a:srgbClr val="04617b"/>
                </a:solidFill>
                <a:latin typeface="Calibri"/>
              </a:rPr>
              <a:t>Presenting your work</a:t>
            </a:r>
            <a:endParaRPr/>
          </a:p>
        </p:txBody>
      </p:sp>
      <p:sp>
        <p:nvSpPr>
          <p:cNvPr id="51" name="CustomShape 2"/>
          <p:cNvSpPr/>
          <p:nvPr/>
        </p:nvSpPr>
        <p:spPr>
          <a:xfrm>
            <a:off x="457200" y="1935360"/>
            <a:ext cx="8228520" cy="4388040"/>
          </a:xfrm>
          <a:prstGeom prst="rect">
            <a:avLst/>
          </a:prstGeom>
        </p:spPr>
        <p:txBody>
          <a:bodyPr bIns="45000" lIns="90000" rIns="90000" tIns="45000"/>
          <a:p>
            <a:r>
              <a:rPr lang="en-AU" sz="2800">
                <a:solidFill>
                  <a:srgbClr val="000000"/>
                </a:solidFill>
                <a:latin typeface="Constantia"/>
              </a:rPr>
              <a:t>In public; at a Writers Group or Writing Workshop</a:t>
            </a:r>
            <a:endParaRPr/>
          </a:p>
          <a:p>
            <a:r>
              <a:rPr lang="en-AU" sz="2800">
                <a:solidFill>
                  <a:srgbClr val="000000"/>
                </a:solidFill>
                <a:latin typeface="Constantia"/>
              </a:rPr>
              <a:t>Submitting to newspapers, magazines or competitions</a:t>
            </a:r>
            <a:endParaRPr/>
          </a:p>
          <a:p>
            <a:r>
              <a:rPr lang="en-AU" sz="2800">
                <a:solidFill>
                  <a:srgbClr val="000000"/>
                </a:solidFill>
                <a:latin typeface="Constantia"/>
              </a:rPr>
              <a:t>Work should be neat, tidy, professional, make sense and comply with publisher’s guidelines</a:t>
            </a:r>
            <a:endParaRPr/>
          </a:p>
          <a:p>
            <a:r>
              <a:rPr lang="en-AU" sz="4000">
                <a:solidFill>
                  <a:srgbClr val="04617b"/>
                </a:solidFill>
                <a:latin typeface="Arial"/>
              </a:rPr>
              <a:t>HANDOUT 2</a:t>
            </a:r>
            <a:r>
              <a:rPr lang="en-AU" sz="2800">
                <a:solidFill>
                  <a:srgbClr val="000000"/>
                </a:solidFill>
                <a:latin typeface="Constantia"/>
              </a:rPr>
              <a:t>: Story writing tips</a:t>
            </a:r>
            <a:endParaRPr/>
          </a:p>
          <a:p>
            <a:endParaRPr/>
          </a:p>
        </p:txBody>
      </p:sp>
    </p:spTree>
  </p:cSld>
  <p:timing>
    <p:tnLst>
      <p:par>
        <p:cTn dur="indefinite" id="356" nodeType="tmRoot" restart="never">
          <p:childTnLst>
            <p:seq>
              <p:cTn dur="indefinite" id="357" nodeType="mainSeq">
                <p:childTnLst>
                  <p:par>
                    <p:cTn fill="hold" id="358">
                      <p:stCondLst>
                        <p:cond delay="indefinite"/>
                      </p:stCondLst>
                      <p:childTnLst>
                        <p:par>
                          <p:cTn fill="hold" id="359">
                            <p:stCondLst>
                              <p:cond delay="0"/>
                            </p:stCondLst>
                            <p:childTnLst>
                              <p:par>
                                <p:cTn fill="hold" id="360" nodeType="clickEffect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36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end="5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dur="2000" fill="freeze" id="362"/>
                                        <p:tgtEl>
                                          <p:spTgt spid="51">
                                            <p:txEl>
                                              <p:pRg end="50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363">
                      <p:stCondLst>
                        <p:cond delay="indefinite"/>
                      </p:stCondLst>
                      <p:childTnLst>
                        <p:par>
                          <p:cTn fill="hold" id="364">
                            <p:stCondLst>
                              <p:cond delay="0"/>
                            </p:stCondLst>
                            <p:childTnLst>
                              <p:par>
                                <p:cTn fill="hold" id="365" nodeType="clickEffect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36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end="224" st="22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dur="2000" fill="freeze" id="367"/>
                                        <p:tgtEl>
                                          <p:spTgt spid="51">
                                            <p:txEl>
                                              <p:pRg end="224" st="22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368">
                      <p:stCondLst>
                        <p:cond delay="indefinite"/>
                      </p:stCondLst>
                      <p:childTnLst>
                        <p:par>
                          <p:cTn fill="hold" id="369">
                            <p:stCondLst>
                              <p:cond delay="0"/>
                            </p:stCondLst>
                            <p:childTnLst>
                              <p:par>
                                <p:cTn fill="hold" id="370" nodeType="clickEffect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37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end="224" st="22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dur="2000" fill="freeze" id="372"/>
                                        <p:tgtEl>
                                          <p:spTgt spid="51">
                                            <p:txEl>
                                              <p:pRg end="224" st="22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373">
                      <p:stCondLst>
                        <p:cond delay="indefinite"/>
                      </p:stCondLst>
                      <p:childTnLst>
                        <p:par>
                          <p:cTn fill="hold" id="374">
                            <p:stCondLst>
                              <p:cond delay="0"/>
                            </p:stCondLst>
                            <p:childTnLst>
                              <p:par>
                                <p:cTn fill="hold" id="375" nodeType="clickEffect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37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end="224" st="22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dur="2000" fill="freeze" id="377"/>
                                        <p:tgtEl>
                                          <p:spTgt spid="51">
                                            <p:txEl>
                                              <p:pRg end="224" st="22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CustomShape 1"/>
          <p:cNvSpPr/>
          <p:nvPr/>
        </p:nvSpPr>
        <p:spPr>
          <a:xfrm>
            <a:off x="457200" y="704160"/>
            <a:ext cx="8228520" cy="1141920"/>
          </a:xfrm>
          <a:prstGeom prst="rect">
            <a:avLst/>
          </a:prstGeom>
        </p:spPr>
        <p:txBody>
          <a:bodyPr anchor="b" bIns="0" lIns="0" rIns="0" tIns="45000"/>
          <a:p>
            <a:r>
              <a:rPr lang="en-AU" sz="5000">
                <a:solidFill>
                  <a:srgbClr val="04617b"/>
                </a:solidFill>
                <a:latin typeface="Calibri"/>
              </a:rPr>
              <a:t>Audiovisual presentation</a:t>
            </a:r>
            <a:endParaRPr/>
          </a:p>
        </p:txBody>
      </p:sp>
      <p:sp>
        <p:nvSpPr>
          <p:cNvPr id="53" name="CustomShape 2"/>
          <p:cNvSpPr/>
          <p:nvPr/>
        </p:nvSpPr>
        <p:spPr>
          <a:xfrm>
            <a:off x="457200" y="2781000"/>
            <a:ext cx="8228520" cy="3542760"/>
          </a:xfrm>
          <a:prstGeom prst="rect">
            <a:avLst/>
          </a:prstGeom>
        </p:spPr>
      </p:sp>
      <p:sp>
        <p:nvSpPr>
          <p:cNvPr id="54" name="TextShape 3"/>
          <p:cNvSpPr txBox="1"/>
          <p:nvPr/>
        </p:nvSpPr>
        <p:spPr>
          <a:xfrm>
            <a:off x="360000" y="2880000"/>
            <a:ext cx="5056200" cy="459360"/>
          </a:xfrm>
          <a:prstGeom prst="rect">
            <a:avLst/>
          </a:prstGeom>
        </p:spPr>
        <p:txBody>
          <a:bodyPr bIns="45000" lIns="90000" rIns="90000" tIns="45000" wrap="none"/>
          <a:p>
            <a:r>
              <a:rPr lang="en-AU" sz="2600">
                <a:hlinkClick r:id="rId1"/>
              </a:rPr>
              <a:t>Phillippa Gregory Tips for Writers</a:t>
            </a:r>
            <a:endParaRPr/>
          </a:p>
        </p:txBody>
      </p:sp>
    </p:spTree>
  </p:cSld>
  <p:timing>
    <p:tnLst>
      <p:par>
        <p:cTn dur="indefinite" id="378" nodeType="tmRoot" restart="never">
          <p:childTnLst>
            <p:seq>
              <p:cTn dur="indefinite" id="379" nodeType="mainSeq">
                <p:childTnLst>
                  <p:par>
                    <p:cTn fill="hold" id="380">
                      <p:stCondLst>
                        <p:cond delay="indefinite"/>
                      </p:stCondLst>
                      <p:childTnLst>
                        <p:par>
                          <p:cTn fill="hold" id="381">
                            <p:stCondLst>
                              <p:cond delay="0"/>
                            </p:stCondLst>
                            <p:childTnLst>
                              <p:par>
                                <p:cTn fill="hold" id="382" nodeType="clickEffect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383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end="1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dur="2000" fill="freeze" id="384"/>
                                        <p:tgtEl>
                                          <p:spTgt spid="53">
                                            <p:txEl>
                                              <p:pRg end="1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CustomShape 1"/>
          <p:cNvSpPr/>
          <p:nvPr/>
        </p:nvSpPr>
        <p:spPr>
          <a:xfrm>
            <a:off x="457200" y="704160"/>
            <a:ext cx="8228520" cy="1141920"/>
          </a:xfrm>
          <a:prstGeom prst="rect">
            <a:avLst/>
          </a:prstGeom>
        </p:spPr>
        <p:txBody>
          <a:bodyPr anchor="b" bIns="0" lIns="0" rIns="0" tIns="45000"/>
          <a:p>
            <a:r>
              <a:rPr lang="en-AU" sz="5000">
                <a:solidFill>
                  <a:srgbClr val="04617b"/>
                </a:solidFill>
                <a:latin typeface="Calibri"/>
              </a:rPr>
              <a:t>Welcome to everyone!</a:t>
            </a:r>
            <a:endParaRPr/>
          </a:p>
        </p:txBody>
      </p:sp>
      <p:sp>
        <p:nvSpPr>
          <p:cNvPr id="17" name="CustomShape 2"/>
          <p:cNvSpPr/>
          <p:nvPr/>
        </p:nvSpPr>
        <p:spPr>
          <a:xfrm>
            <a:off x="457200" y="2565000"/>
            <a:ext cx="8228520" cy="3758760"/>
          </a:xfrm>
          <a:prstGeom prst="rect">
            <a:avLst/>
          </a:prstGeom>
        </p:spPr>
        <p:txBody>
          <a:bodyPr bIns="45000" lIns="90000" rIns="90000" tIns="45000"/>
          <a:p>
            <a:r>
              <a:rPr lang="en-AU" sz="3600">
                <a:solidFill>
                  <a:srgbClr val="000000"/>
                </a:solidFill>
                <a:latin typeface="Constantia"/>
              </a:rPr>
              <a:t>Introduction</a:t>
            </a:r>
            <a:endParaRPr/>
          </a:p>
          <a:p>
            <a:r>
              <a:rPr lang="en-AU" sz="3600">
                <a:solidFill>
                  <a:srgbClr val="000000"/>
                </a:solidFill>
                <a:latin typeface="Constantia"/>
              </a:rPr>
              <a:t>Housekeeping </a:t>
            </a:r>
            <a:endParaRPr/>
          </a:p>
          <a:p>
            <a:r>
              <a:rPr lang="en-AU" sz="3600">
                <a:solidFill>
                  <a:srgbClr val="000000"/>
                </a:solidFill>
                <a:latin typeface="Constantia"/>
              </a:rPr>
              <a:t>Facilities</a:t>
            </a:r>
            <a:endParaRPr/>
          </a:p>
        </p:txBody>
      </p:sp>
    </p:spTree>
  </p:cSld>
  <p:timing>
    <p:tnLst>
      <p:par>
        <p:cTn dur="indefinite" id="3" nodeType="tmRoot" restart="never">
          <p:childTnLst>
            <p:seq>
              <p:cTn dur="indefinite" id="4" nodeType="mainSeq">
                <p:childTnLst>
                  <p:par>
                    <p:cTn fill="hold" id="5">
                      <p:stCondLst>
                        <p:cond delay="indefinite"/>
                      </p:stCondLst>
                      <p:childTnLst>
                        <p:par>
                          <p:cTn fill="hold" id="6">
                            <p:stCondLst>
                              <p:cond delay="0"/>
                            </p:stCondLst>
                            <p:childTnLst>
                              <p:par>
                                <p:cTn fill="hold" id="7" nodeType="clickEffect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8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end="13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dur="2000" fill="freeze" id="9"/>
                                        <p:tgtEl>
                                          <p:spTgt spid="17">
                                            <p:txEl>
                                              <p:pRg end="13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10">
                      <p:stCondLst>
                        <p:cond delay="indefinite"/>
                      </p:stCondLst>
                      <p:childTnLst>
                        <p:par>
                          <p:cTn fill="hold" id="11">
                            <p:stCondLst>
                              <p:cond delay="0"/>
                            </p:stCondLst>
                            <p:childTnLst>
                              <p:par>
                                <p:cTn fill="hold" id="12" nodeType="clickEffect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3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end="38" st="3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dur="2000" fill="freeze" id="14"/>
                                        <p:tgtEl>
                                          <p:spTgt spid="17">
                                            <p:txEl>
                                              <p:pRg end="38" st="3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15">
                      <p:stCondLst>
                        <p:cond delay="indefinite"/>
                      </p:stCondLst>
                      <p:childTnLst>
                        <p:par>
                          <p:cTn fill="hold" id="16">
                            <p:stCondLst>
                              <p:cond delay="0"/>
                            </p:stCondLst>
                            <p:childTnLst>
                              <p:par>
                                <p:cTn fill="hold" id="17" nodeType="clickEffect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8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end="38" st="3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dur="2000" fill="freeze" id="19"/>
                                        <p:tgtEl>
                                          <p:spTgt spid="17">
                                            <p:txEl>
                                              <p:pRg end="38" st="3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CustomShape 1"/>
          <p:cNvSpPr/>
          <p:nvPr/>
        </p:nvSpPr>
        <p:spPr>
          <a:xfrm>
            <a:off x="457200" y="704160"/>
            <a:ext cx="8228520" cy="1141920"/>
          </a:xfrm>
          <a:prstGeom prst="rect">
            <a:avLst/>
          </a:prstGeom>
        </p:spPr>
        <p:txBody>
          <a:bodyPr anchor="b" bIns="0" lIns="0" rIns="0" tIns="45000"/>
          <a:p>
            <a:r>
              <a:rPr lang="en-AU" sz="5000">
                <a:solidFill>
                  <a:srgbClr val="04617b"/>
                </a:solidFill>
                <a:latin typeface="Calibri"/>
              </a:rPr>
              <a:t>Quick Exercise</a:t>
            </a:r>
            <a:endParaRPr/>
          </a:p>
        </p:txBody>
      </p:sp>
      <p:sp>
        <p:nvSpPr>
          <p:cNvPr id="56" name="CustomShape 2"/>
          <p:cNvSpPr/>
          <p:nvPr/>
        </p:nvSpPr>
        <p:spPr>
          <a:xfrm>
            <a:off x="457200" y="1989000"/>
            <a:ext cx="8228520" cy="4334760"/>
          </a:xfrm>
          <a:prstGeom prst="rect">
            <a:avLst/>
          </a:prstGeom>
        </p:spPr>
        <p:txBody>
          <a:bodyPr bIns="45000" lIns="90000" rIns="90000" tIns="45000"/>
          <a:p>
            <a:r>
              <a:rPr lang="en-AU" sz="3600">
                <a:solidFill>
                  <a:srgbClr val="000000"/>
                </a:solidFill>
                <a:latin typeface="Constantia"/>
              </a:rPr>
              <a:t>Write a synopsis/summary</a:t>
            </a:r>
            <a:endParaRPr/>
          </a:p>
          <a:p>
            <a:r>
              <a:rPr lang="en-AU" sz="3600">
                <a:solidFill>
                  <a:srgbClr val="000000"/>
                </a:solidFill>
                <a:latin typeface="Constantia"/>
              </a:rPr>
              <a:t>It can be a new or old story</a:t>
            </a:r>
            <a:endParaRPr/>
          </a:p>
          <a:p>
            <a:r>
              <a:rPr lang="en-AU" sz="3600">
                <a:solidFill>
                  <a:srgbClr val="000000"/>
                </a:solidFill>
                <a:latin typeface="Constantia"/>
              </a:rPr>
              <a:t>You don’t have to give away the ending</a:t>
            </a:r>
            <a:endParaRPr/>
          </a:p>
          <a:p>
            <a:r>
              <a:rPr lang="en-AU" sz="4000">
                <a:solidFill>
                  <a:srgbClr val="04617b"/>
                </a:solidFill>
                <a:latin typeface="Arial"/>
              </a:rPr>
              <a:t>HANDOUT 3:</a:t>
            </a:r>
            <a:r>
              <a:rPr lang="en-AU" sz="3600">
                <a:solidFill>
                  <a:srgbClr val="000000"/>
                </a:solidFill>
                <a:latin typeface="Constantia"/>
              </a:rPr>
              <a:t> Examples</a:t>
            </a:r>
            <a:endParaRPr/>
          </a:p>
          <a:p>
            <a:r>
              <a:rPr lang="en-AU" sz="3600">
                <a:solidFill>
                  <a:srgbClr val="000000"/>
                </a:solidFill>
                <a:latin typeface="Constantia"/>
              </a:rPr>
              <a:t>You have 20 minutes!</a:t>
            </a:r>
            <a:endParaRPr/>
          </a:p>
          <a:p>
            <a:r>
              <a:rPr lang="en-AU" sz="3600">
                <a:solidFill>
                  <a:srgbClr val="000000"/>
                </a:solidFill>
                <a:latin typeface="Constantia"/>
              </a:rPr>
              <a:t>Read out your work!</a:t>
            </a:r>
            <a:endParaRPr/>
          </a:p>
        </p:txBody>
      </p:sp>
    </p:spTree>
  </p:cSld>
  <p:timing>
    <p:tnLst>
      <p:par>
        <p:cTn dur="indefinite" id="385" nodeType="tmRoot" restart="never">
          <p:childTnLst>
            <p:seq>
              <p:cTn dur="indefinite" id="386" nodeType="mainSeq">
                <p:childTnLst>
                  <p:par>
                    <p:cTn fill="hold" id="387">
                      <p:stCondLst>
                        <p:cond delay="indefinite"/>
                      </p:stCondLst>
                      <p:childTnLst>
                        <p:par>
                          <p:cTn fill="hold" id="388">
                            <p:stCondLst>
                              <p:cond delay="0"/>
                            </p:stCondLst>
                            <p:childTnLst>
                              <p:par>
                                <p:cTn fill="hold" id="389" nodeType="clickEffect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3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end="25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dur="2000" fill="freeze" id="391"/>
                                        <p:tgtEl>
                                          <p:spTgt spid="56">
                                            <p:txEl>
                                              <p:pRg end="25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392">
                      <p:stCondLst>
                        <p:cond delay="indefinite"/>
                      </p:stCondLst>
                      <p:childTnLst>
                        <p:par>
                          <p:cTn fill="hold" id="393">
                            <p:stCondLst>
                              <p:cond delay="0"/>
                            </p:stCondLst>
                            <p:childTnLst>
                              <p:par>
                                <p:cTn fill="hold" id="394" nodeType="clickEffect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39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end="154" st="15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dur="2000" fill="freeze" id="396"/>
                                        <p:tgtEl>
                                          <p:spTgt spid="56">
                                            <p:txEl>
                                              <p:pRg end="154" st="15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397">
                      <p:stCondLst>
                        <p:cond delay="indefinite"/>
                      </p:stCondLst>
                      <p:childTnLst>
                        <p:par>
                          <p:cTn fill="hold" id="398">
                            <p:stCondLst>
                              <p:cond delay="0"/>
                            </p:stCondLst>
                            <p:childTnLst>
                              <p:par>
                                <p:cTn fill="hold" id="399" nodeType="clickEffect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4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end="154" st="15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dur="2000" fill="freeze" id="401"/>
                                        <p:tgtEl>
                                          <p:spTgt spid="56">
                                            <p:txEl>
                                              <p:pRg end="154" st="15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402">
                      <p:stCondLst>
                        <p:cond delay="indefinite"/>
                      </p:stCondLst>
                      <p:childTnLst>
                        <p:par>
                          <p:cTn fill="hold" id="403">
                            <p:stCondLst>
                              <p:cond delay="0"/>
                            </p:stCondLst>
                            <p:childTnLst>
                              <p:par>
                                <p:cTn fill="hold" id="404" nodeType="clickEffect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40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end="154" st="15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dur="2000" fill="freeze" id="406"/>
                                        <p:tgtEl>
                                          <p:spTgt spid="56">
                                            <p:txEl>
                                              <p:pRg end="154" st="15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407">
                      <p:stCondLst>
                        <p:cond delay="indefinite"/>
                      </p:stCondLst>
                      <p:childTnLst>
                        <p:par>
                          <p:cTn fill="hold" id="408">
                            <p:stCondLst>
                              <p:cond delay="0"/>
                            </p:stCondLst>
                            <p:childTnLst>
                              <p:par>
                                <p:cTn fill="hold" id="409" nodeType="clickEffect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41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end="154" st="15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dur="2000" fill="freeze" id="411"/>
                                        <p:tgtEl>
                                          <p:spTgt spid="56">
                                            <p:txEl>
                                              <p:pRg end="154" st="15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412">
                      <p:stCondLst>
                        <p:cond delay="indefinite"/>
                      </p:stCondLst>
                      <p:childTnLst>
                        <p:par>
                          <p:cTn fill="hold" id="413">
                            <p:stCondLst>
                              <p:cond delay="0"/>
                            </p:stCondLst>
                            <p:childTnLst>
                              <p:par>
                                <p:cTn fill="hold" id="414" nodeType="clickEffect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41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end="154" st="15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dur="2000" fill="freeze" id="416"/>
                                        <p:tgtEl>
                                          <p:spTgt spid="56">
                                            <p:txEl>
                                              <p:pRg end="154" st="15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CustomShape 1"/>
          <p:cNvSpPr/>
          <p:nvPr/>
        </p:nvSpPr>
        <p:spPr>
          <a:xfrm>
            <a:off x="457200" y="704160"/>
            <a:ext cx="8228520" cy="1141920"/>
          </a:xfrm>
          <a:prstGeom prst="rect">
            <a:avLst/>
          </a:prstGeom>
        </p:spPr>
        <p:txBody>
          <a:bodyPr anchor="b" bIns="0" lIns="0" rIns="0" tIns="45000"/>
          <a:p>
            <a:r>
              <a:rPr lang="en-AU" sz="5000">
                <a:solidFill>
                  <a:srgbClr val="04617b"/>
                </a:solidFill>
                <a:latin typeface="Calibri"/>
              </a:rPr>
              <a:t>Elements of a Short Story</a:t>
            </a:r>
            <a:endParaRPr/>
          </a:p>
        </p:txBody>
      </p:sp>
      <p:sp>
        <p:nvSpPr>
          <p:cNvPr id="58" name="CustomShape 2"/>
          <p:cNvSpPr/>
          <p:nvPr/>
        </p:nvSpPr>
        <p:spPr>
          <a:xfrm>
            <a:off x="457200" y="1935360"/>
            <a:ext cx="8228520" cy="4388040"/>
          </a:xfrm>
          <a:prstGeom prst="rect">
            <a:avLst/>
          </a:prstGeom>
        </p:spPr>
        <p:txBody>
          <a:bodyPr bIns="45000" lIns="90000" rIns="90000" tIns="45000"/>
          <a:p>
            <a:r>
              <a:rPr lang="en-AU" sz="3200">
                <a:solidFill>
                  <a:srgbClr val="000000"/>
                </a:solidFill>
                <a:latin typeface="Constantia"/>
              </a:rPr>
              <a:t>Introduction, main body and conclusion</a:t>
            </a:r>
            <a:endParaRPr/>
          </a:p>
          <a:p>
            <a:r>
              <a:rPr lang="en-AU" sz="3200">
                <a:solidFill>
                  <a:srgbClr val="000000"/>
                </a:solidFill>
                <a:latin typeface="Constantia"/>
              </a:rPr>
              <a:t>Characterisation</a:t>
            </a:r>
            <a:endParaRPr/>
          </a:p>
          <a:p>
            <a:r>
              <a:rPr lang="en-AU" sz="3200">
                <a:solidFill>
                  <a:srgbClr val="000000"/>
                </a:solidFill>
                <a:latin typeface="Constantia"/>
              </a:rPr>
              <a:t>Use of dialogue</a:t>
            </a:r>
            <a:endParaRPr/>
          </a:p>
          <a:p>
            <a:r>
              <a:rPr lang="en-AU" sz="3200">
                <a:solidFill>
                  <a:srgbClr val="000000"/>
                </a:solidFill>
                <a:latin typeface="Constantia"/>
              </a:rPr>
              <a:t>Point of view</a:t>
            </a:r>
            <a:endParaRPr/>
          </a:p>
          <a:p>
            <a:r>
              <a:rPr lang="en-AU" sz="3200">
                <a:solidFill>
                  <a:srgbClr val="000000"/>
                </a:solidFill>
                <a:latin typeface="Constantia"/>
              </a:rPr>
              <a:t>Setting</a:t>
            </a:r>
            <a:endParaRPr/>
          </a:p>
          <a:p>
            <a:r>
              <a:rPr lang="en-AU" sz="3200">
                <a:solidFill>
                  <a:srgbClr val="000000"/>
                </a:solidFill>
                <a:latin typeface="Constantia"/>
              </a:rPr>
              <a:t>Plot</a:t>
            </a:r>
            <a:endParaRPr/>
          </a:p>
          <a:p>
            <a:r>
              <a:rPr lang="en-AU" sz="3200">
                <a:solidFill>
                  <a:srgbClr val="000000"/>
                </a:solidFill>
                <a:latin typeface="Constantia"/>
              </a:rPr>
              <a:t>Use of style</a:t>
            </a:r>
            <a:endParaRPr/>
          </a:p>
          <a:p>
            <a:r>
              <a:rPr lang="en-AU" sz="3200">
                <a:solidFill>
                  <a:srgbClr val="000000"/>
                </a:solidFill>
                <a:latin typeface="Constantia"/>
              </a:rPr>
              <a:t>Avoiding clichés </a:t>
            </a:r>
            <a:endParaRPr/>
          </a:p>
        </p:txBody>
      </p:sp>
    </p:spTree>
  </p:cSld>
  <p:timing>
    <p:tnLst>
      <p:par>
        <p:cTn dur="indefinite" id="417" nodeType="tmRoot" restart="never">
          <p:childTnLst>
            <p:seq>
              <p:cTn dur="indefinite" id="418" nodeType="mainSeq">
                <p:childTnLst>
                  <p:par>
                    <p:cTn fill="hold" id="419">
                      <p:stCondLst>
                        <p:cond delay="indefinite"/>
                      </p:stCondLst>
                      <p:childTnLst>
                        <p:par>
                          <p:cTn fill="hold" id="420">
                            <p:stCondLst>
                              <p:cond delay="0"/>
                            </p:stCondLst>
                            <p:childTnLst>
                              <p:par>
                                <p:cTn fill="hold" id="421" nodeType="clickEffect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422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end="39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dur="2000" fill="freeze" id="423"/>
                                        <p:tgtEl>
                                          <p:spTgt spid="58">
                                            <p:txEl>
                                              <p:pRg end="39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424">
                      <p:stCondLst>
                        <p:cond delay="indefinite"/>
                      </p:stCondLst>
                      <p:childTnLst>
                        <p:par>
                          <p:cTn fill="hold" id="425">
                            <p:stCondLst>
                              <p:cond delay="0"/>
                            </p:stCondLst>
                            <p:childTnLst>
                              <p:par>
                                <p:cTn fill="hold" id="426" nodeType="clickEffect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427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end="130" st="13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dur="2000" fill="freeze" id="428"/>
                                        <p:tgtEl>
                                          <p:spTgt spid="58">
                                            <p:txEl>
                                              <p:pRg end="130" st="13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429">
                      <p:stCondLst>
                        <p:cond delay="indefinite"/>
                      </p:stCondLst>
                      <p:childTnLst>
                        <p:par>
                          <p:cTn fill="hold" id="430">
                            <p:stCondLst>
                              <p:cond delay="0"/>
                            </p:stCondLst>
                            <p:childTnLst>
                              <p:par>
                                <p:cTn fill="hold" id="431" nodeType="clickEffect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432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end="130" st="13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dur="2000" fill="freeze" id="433"/>
                                        <p:tgtEl>
                                          <p:spTgt spid="58">
                                            <p:txEl>
                                              <p:pRg end="130" st="13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434">
                      <p:stCondLst>
                        <p:cond delay="indefinite"/>
                      </p:stCondLst>
                      <p:childTnLst>
                        <p:par>
                          <p:cTn fill="hold" id="435">
                            <p:stCondLst>
                              <p:cond delay="0"/>
                            </p:stCondLst>
                            <p:childTnLst>
                              <p:par>
                                <p:cTn fill="hold" id="436" nodeType="clickEffect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437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end="130" st="13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dur="2000" fill="freeze" id="438"/>
                                        <p:tgtEl>
                                          <p:spTgt spid="58">
                                            <p:txEl>
                                              <p:pRg end="130" st="13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439">
                      <p:stCondLst>
                        <p:cond delay="indefinite"/>
                      </p:stCondLst>
                      <p:childTnLst>
                        <p:par>
                          <p:cTn fill="hold" id="440">
                            <p:stCondLst>
                              <p:cond delay="0"/>
                            </p:stCondLst>
                            <p:childTnLst>
                              <p:par>
                                <p:cTn fill="hold" id="441" nodeType="clickEffect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442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end="130" st="13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dur="2000" fill="freeze" id="443"/>
                                        <p:tgtEl>
                                          <p:spTgt spid="58">
                                            <p:txEl>
                                              <p:pRg end="130" st="13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444">
                      <p:stCondLst>
                        <p:cond delay="indefinite"/>
                      </p:stCondLst>
                      <p:childTnLst>
                        <p:par>
                          <p:cTn fill="hold" id="445">
                            <p:stCondLst>
                              <p:cond delay="0"/>
                            </p:stCondLst>
                            <p:childTnLst>
                              <p:par>
                                <p:cTn fill="hold" id="446" nodeType="clickEffect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447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end="130" st="13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dur="2000" fill="freeze" id="448"/>
                                        <p:tgtEl>
                                          <p:spTgt spid="58">
                                            <p:txEl>
                                              <p:pRg end="130" st="13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449">
                      <p:stCondLst>
                        <p:cond delay="indefinite"/>
                      </p:stCondLst>
                      <p:childTnLst>
                        <p:par>
                          <p:cTn fill="hold" id="450">
                            <p:stCondLst>
                              <p:cond delay="0"/>
                            </p:stCondLst>
                            <p:childTnLst>
                              <p:par>
                                <p:cTn fill="hold" id="451" nodeType="clickEffect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452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end="130" st="13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dur="2000" fill="freeze" id="453"/>
                                        <p:tgtEl>
                                          <p:spTgt spid="58">
                                            <p:txEl>
                                              <p:pRg end="130" st="13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454">
                      <p:stCondLst>
                        <p:cond delay="indefinite"/>
                      </p:stCondLst>
                      <p:childTnLst>
                        <p:par>
                          <p:cTn fill="hold" id="455">
                            <p:stCondLst>
                              <p:cond delay="0"/>
                            </p:stCondLst>
                            <p:childTnLst>
                              <p:par>
                                <p:cTn fill="hold" id="456" nodeType="clickEffect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457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end="130" st="13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dur="2000" fill="freeze" id="458"/>
                                        <p:tgtEl>
                                          <p:spTgt spid="58">
                                            <p:txEl>
                                              <p:pRg end="130" st="13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CustomShape 1"/>
          <p:cNvSpPr/>
          <p:nvPr/>
        </p:nvSpPr>
        <p:spPr>
          <a:xfrm>
            <a:off x="457200" y="704160"/>
            <a:ext cx="8228520" cy="1141920"/>
          </a:xfrm>
          <a:prstGeom prst="rect">
            <a:avLst/>
          </a:prstGeom>
        </p:spPr>
        <p:txBody>
          <a:bodyPr anchor="b" bIns="0" lIns="0" rIns="0" tIns="45000"/>
          <a:p>
            <a:r>
              <a:rPr lang="en-AU" sz="5000">
                <a:solidFill>
                  <a:srgbClr val="04617b"/>
                </a:solidFill>
                <a:latin typeface="Calibri"/>
              </a:rPr>
              <a:t>Introduction, main body, …</a:t>
            </a:r>
            <a:endParaRPr/>
          </a:p>
        </p:txBody>
      </p:sp>
      <p:sp>
        <p:nvSpPr>
          <p:cNvPr id="60" name="CustomShape 2"/>
          <p:cNvSpPr/>
          <p:nvPr/>
        </p:nvSpPr>
        <p:spPr>
          <a:xfrm>
            <a:off x="457200" y="1935360"/>
            <a:ext cx="8228520" cy="4388040"/>
          </a:xfrm>
          <a:prstGeom prst="rect">
            <a:avLst/>
          </a:prstGeom>
        </p:spPr>
        <p:txBody>
          <a:bodyPr bIns="45000" lIns="90000" rIns="90000" tIns="45000"/>
          <a:p>
            <a:r>
              <a:rPr lang="en-AU" sz="2900">
                <a:solidFill>
                  <a:srgbClr val="000000"/>
                </a:solidFill>
                <a:latin typeface="Constantia"/>
              </a:rPr>
              <a:t>Introduction: creates interest, introduces setting,  characters, conflict, foreshadows the ending</a:t>
            </a:r>
            <a:endParaRPr/>
          </a:p>
          <a:p>
            <a:r>
              <a:rPr lang="en-AU" sz="2900">
                <a:solidFill>
                  <a:srgbClr val="000000"/>
                </a:solidFill>
                <a:latin typeface="Constantia"/>
              </a:rPr>
              <a:t>Main body: Tells story in scenes, develops characters, provides motivation for them, includes elements that impact upon the conclusion</a:t>
            </a:r>
            <a:endParaRPr/>
          </a:p>
          <a:p>
            <a:r>
              <a:rPr lang="en-AU" sz="2900">
                <a:solidFill>
                  <a:srgbClr val="000000"/>
                </a:solidFill>
                <a:latin typeface="Constantia"/>
              </a:rPr>
              <a:t>Conclusion: Presents your final, crucial conflict, reveals twists and resolves problems</a:t>
            </a:r>
            <a:endParaRPr/>
          </a:p>
        </p:txBody>
      </p:sp>
    </p:spTree>
  </p:cSld>
  <p:timing>
    <p:tnLst>
      <p:par>
        <p:cTn dur="indefinite" id="459" nodeType="tmRoot" restart="never">
          <p:childTnLst>
            <p:seq>
              <p:cTn dur="indefinite" id="460" nodeType="mainSeq">
                <p:childTnLst>
                  <p:par>
                    <p:cTn fill="hold" id="461">
                      <p:stCondLst>
                        <p:cond delay="indefinite"/>
                      </p:stCondLst>
                      <p:childTnLst>
                        <p:par>
                          <p:cTn fill="hold" id="462">
                            <p:stCondLst>
                              <p:cond delay="0"/>
                            </p:stCondLst>
                            <p:childTnLst>
                              <p:par>
                                <p:cTn fill="hold" id="463" nodeType="clickEffect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464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>
                                            <p:txEl>
                                              <p:pRg end="98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dur="2000" fill="freeze" id="465"/>
                                        <p:tgtEl>
                                          <p:spTgt spid="60">
                                            <p:txEl>
                                              <p:pRg end="98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466">
                      <p:stCondLst>
                        <p:cond delay="indefinite"/>
                      </p:stCondLst>
                      <p:childTnLst>
                        <p:par>
                          <p:cTn fill="hold" id="467">
                            <p:stCondLst>
                              <p:cond delay="0"/>
                            </p:stCondLst>
                            <p:childTnLst>
                              <p:par>
                                <p:cTn fill="hold" id="468" nodeType="clickEffect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469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>
                                            <p:txEl>
                                              <p:pRg end="321" st="32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dur="2000" fill="freeze" id="470"/>
                                        <p:tgtEl>
                                          <p:spTgt spid="60">
                                            <p:txEl>
                                              <p:pRg end="321" st="32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471">
                      <p:stCondLst>
                        <p:cond delay="indefinite"/>
                      </p:stCondLst>
                      <p:childTnLst>
                        <p:par>
                          <p:cTn fill="hold" id="472">
                            <p:stCondLst>
                              <p:cond delay="0"/>
                            </p:stCondLst>
                            <p:childTnLst>
                              <p:par>
                                <p:cTn fill="hold" id="473" nodeType="clickEffect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474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>
                                            <p:txEl>
                                              <p:pRg end="321" st="32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dur="2000" fill="freeze" id="475"/>
                                        <p:tgtEl>
                                          <p:spTgt spid="60">
                                            <p:txEl>
                                              <p:pRg end="321" st="32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CustomShape 1"/>
          <p:cNvSpPr/>
          <p:nvPr/>
        </p:nvSpPr>
        <p:spPr>
          <a:xfrm>
            <a:off x="457200" y="704160"/>
            <a:ext cx="8228520" cy="1141920"/>
          </a:xfrm>
          <a:prstGeom prst="rect">
            <a:avLst/>
          </a:prstGeom>
        </p:spPr>
        <p:txBody>
          <a:bodyPr anchor="b" bIns="0" lIns="0" rIns="0" tIns="45000"/>
          <a:p>
            <a:r>
              <a:rPr lang="en-AU" sz="5000">
                <a:solidFill>
                  <a:srgbClr val="04617b"/>
                </a:solidFill>
                <a:latin typeface="Calibri"/>
              </a:rPr>
              <a:t>Characterisation</a:t>
            </a:r>
            <a:endParaRPr/>
          </a:p>
        </p:txBody>
      </p:sp>
      <p:sp>
        <p:nvSpPr>
          <p:cNvPr id="62" name="CustomShape 2"/>
          <p:cNvSpPr/>
          <p:nvPr/>
        </p:nvSpPr>
        <p:spPr>
          <a:xfrm>
            <a:off x="457200" y="2205000"/>
            <a:ext cx="8228520" cy="4118760"/>
          </a:xfrm>
          <a:prstGeom prst="rect">
            <a:avLst/>
          </a:prstGeom>
        </p:spPr>
        <p:txBody>
          <a:bodyPr bIns="45000" lIns="90000" rIns="90000" tIns="45000"/>
          <a:p>
            <a:r>
              <a:rPr lang="en-AU" sz="3600">
                <a:solidFill>
                  <a:srgbClr val="000000"/>
                </a:solidFill>
                <a:latin typeface="Constantia"/>
              </a:rPr>
              <a:t>Create believable characters</a:t>
            </a:r>
            <a:endParaRPr/>
          </a:p>
          <a:p>
            <a:r>
              <a:rPr lang="en-AU" sz="3600">
                <a:solidFill>
                  <a:srgbClr val="000000"/>
                </a:solidFill>
                <a:latin typeface="Constantia"/>
              </a:rPr>
              <a:t>Limit their numbers</a:t>
            </a:r>
            <a:endParaRPr/>
          </a:p>
          <a:p>
            <a:r>
              <a:rPr lang="en-AU" sz="3600">
                <a:solidFill>
                  <a:srgbClr val="000000"/>
                </a:solidFill>
                <a:latin typeface="Constantia"/>
              </a:rPr>
              <a:t>Describe your characters</a:t>
            </a:r>
            <a:endParaRPr/>
          </a:p>
          <a:p>
            <a:r>
              <a:rPr lang="en-AU" sz="3600">
                <a:solidFill>
                  <a:srgbClr val="000000"/>
                </a:solidFill>
                <a:latin typeface="Constantia"/>
              </a:rPr>
              <a:t>Create a character resume</a:t>
            </a:r>
            <a:endParaRPr/>
          </a:p>
          <a:p>
            <a:r>
              <a:rPr lang="en-AU" sz="3600">
                <a:solidFill>
                  <a:srgbClr val="000000"/>
                </a:solidFill>
                <a:latin typeface="Constantia"/>
              </a:rPr>
              <a:t>Do you have flat or round characters?</a:t>
            </a:r>
            <a:endParaRPr/>
          </a:p>
        </p:txBody>
      </p:sp>
    </p:spTree>
  </p:cSld>
  <p:timing>
    <p:tnLst>
      <p:par>
        <p:cTn dur="indefinite" id="476" nodeType="tmRoot" restart="never">
          <p:childTnLst>
            <p:seq>
              <p:cTn dur="indefinite" id="477" nodeType="mainSeq">
                <p:childTnLst>
                  <p:par>
                    <p:cTn fill="hold" id="478">
                      <p:stCondLst>
                        <p:cond delay="indefinite"/>
                      </p:stCondLst>
                      <p:childTnLst>
                        <p:par>
                          <p:cTn fill="hold" id="479">
                            <p:stCondLst>
                              <p:cond delay="0"/>
                            </p:stCondLst>
                            <p:childTnLst>
                              <p:par>
                                <p:cTn fill="hold" id="480" nodeType="clickEffect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48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>
                                            <p:txEl>
                                              <p:pRg end="29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dur="2000" fill="freeze" id="482"/>
                                        <p:tgtEl>
                                          <p:spTgt spid="62">
                                            <p:txEl>
                                              <p:pRg end="29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483">
                      <p:stCondLst>
                        <p:cond delay="indefinite"/>
                      </p:stCondLst>
                      <p:childTnLst>
                        <p:par>
                          <p:cTn fill="hold" id="484">
                            <p:stCondLst>
                              <p:cond delay="0"/>
                            </p:stCondLst>
                            <p:childTnLst>
                              <p:par>
                                <p:cTn fill="hold" id="485" nodeType="clickEffect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48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>
                                            <p:txEl>
                                              <p:pRg end="138" st="13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dur="2000" fill="freeze" id="487"/>
                                        <p:tgtEl>
                                          <p:spTgt spid="62">
                                            <p:txEl>
                                              <p:pRg end="138" st="13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488">
                      <p:stCondLst>
                        <p:cond delay="indefinite"/>
                      </p:stCondLst>
                      <p:childTnLst>
                        <p:par>
                          <p:cTn fill="hold" id="489">
                            <p:stCondLst>
                              <p:cond delay="0"/>
                            </p:stCondLst>
                            <p:childTnLst>
                              <p:par>
                                <p:cTn fill="hold" id="490" nodeType="clickEffect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49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>
                                            <p:txEl>
                                              <p:pRg end="138" st="13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dur="2000" fill="freeze" id="492"/>
                                        <p:tgtEl>
                                          <p:spTgt spid="62">
                                            <p:txEl>
                                              <p:pRg end="138" st="13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493">
                      <p:stCondLst>
                        <p:cond delay="indefinite"/>
                      </p:stCondLst>
                      <p:childTnLst>
                        <p:par>
                          <p:cTn fill="hold" id="494">
                            <p:stCondLst>
                              <p:cond delay="0"/>
                            </p:stCondLst>
                            <p:childTnLst>
                              <p:par>
                                <p:cTn fill="hold" id="495" nodeType="clickEffect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49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>
                                            <p:txEl>
                                              <p:pRg end="138" st="13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dur="2000" fill="freeze" id="497"/>
                                        <p:tgtEl>
                                          <p:spTgt spid="62">
                                            <p:txEl>
                                              <p:pRg end="138" st="13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498">
                      <p:stCondLst>
                        <p:cond delay="indefinite"/>
                      </p:stCondLst>
                      <p:childTnLst>
                        <p:par>
                          <p:cTn fill="hold" id="499">
                            <p:stCondLst>
                              <p:cond delay="0"/>
                            </p:stCondLst>
                            <p:childTnLst>
                              <p:par>
                                <p:cTn fill="hold" id="500" nodeType="clickEffect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50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>
                                            <p:txEl>
                                              <p:pRg end="138" st="13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dur="2000" fill="freeze" id="502"/>
                                        <p:tgtEl>
                                          <p:spTgt spid="62">
                                            <p:txEl>
                                              <p:pRg end="138" st="13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CustomShape 1"/>
          <p:cNvSpPr/>
          <p:nvPr/>
        </p:nvSpPr>
        <p:spPr>
          <a:xfrm>
            <a:off x="457200" y="704160"/>
            <a:ext cx="8228520" cy="1141920"/>
          </a:xfrm>
          <a:prstGeom prst="rect">
            <a:avLst/>
          </a:prstGeom>
        </p:spPr>
        <p:txBody>
          <a:bodyPr anchor="b" bIns="0" lIns="0" rIns="0" tIns="45000"/>
          <a:p>
            <a:r>
              <a:rPr lang="en-AU" sz="5000">
                <a:solidFill>
                  <a:srgbClr val="04617b"/>
                </a:solidFill>
                <a:latin typeface="Calibri"/>
              </a:rPr>
              <a:t>Use of dialogue</a:t>
            </a:r>
            <a:endParaRPr/>
          </a:p>
        </p:txBody>
      </p:sp>
      <p:sp>
        <p:nvSpPr>
          <p:cNvPr id="64" name="CustomShape 2"/>
          <p:cNvSpPr/>
          <p:nvPr/>
        </p:nvSpPr>
        <p:spPr>
          <a:xfrm>
            <a:off x="457200" y="2277000"/>
            <a:ext cx="8228520" cy="4046760"/>
          </a:xfrm>
          <a:prstGeom prst="rect">
            <a:avLst/>
          </a:prstGeom>
        </p:spPr>
        <p:txBody>
          <a:bodyPr bIns="45000" lIns="90000" rIns="90000" tIns="45000"/>
          <a:p>
            <a:r>
              <a:rPr lang="en-AU" sz="3600">
                <a:solidFill>
                  <a:srgbClr val="000000"/>
                </a:solidFill>
                <a:latin typeface="Constantia"/>
              </a:rPr>
              <a:t>Must be consistent with character type</a:t>
            </a:r>
            <a:endParaRPr/>
          </a:p>
          <a:p>
            <a:r>
              <a:rPr lang="en-AU" sz="3600">
                <a:solidFill>
                  <a:srgbClr val="000000"/>
                </a:solidFill>
                <a:latin typeface="Constantia"/>
              </a:rPr>
              <a:t>Realistic dialogue may be grammatically incorrect</a:t>
            </a:r>
            <a:endParaRPr/>
          </a:p>
          <a:p>
            <a:r>
              <a:rPr lang="en-AU" sz="3600">
                <a:solidFill>
                  <a:srgbClr val="000000"/>
                </a:solidFill>
                <a:latin typeface="Constantia"/>
              </a:rPr>
              <a:t>Appropriate and necessary for scene</a:t>
            </a:r>
            <a:endParaRPr/>
          </a:p>
        </p:txBody>
      </p:sp>
    </p:spTree>
  </p:cSld>
  <p:timing>
    <p:tnLst>
      <p:par>
        <p:cTn dur="indefinite" id="503" nodeType="tmRoot" restart="never">
          <p:childTnLst>
            <p:seq>
              <p:cTn dur="indefinite" id="504" nodeType="mainSeq">
                <p:childTnLst>
                  <p:par>
                    <p:cTn fill="hold" id="505">
                      <p:stCondLst>
                        <p:cond delay="indefinite"/>
                      </p:stCondLst>
                      <p:childTnLst>
                        <p:par>
                          <p:cTn fill="hold" id="506">
                            <p:stCondLst>
                              <p:cond delay="0"/>
                            </p:stCondLst>
                            <p:childTnLst>
                              <p:par>
                                <p:cTn fill="hold" id="507" nodeType="clickEffect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508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>
                                            <p:txEl>
                                              <p:pRg end="39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dur="2000" fill="freeze" id="509"/>
                                        <p:tgtEl>
                                          <p:spTgt spid="64">
                                            <p:txEl>
                                              <p:pRg end="39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510">
                      <p:stCondLst>
                        <p:cond delay="indefinite"/>
                      </p:stCondLst>
                      <p:childTnLst>
                        <p:par>
                          <p:cTn fill="hold" id="511">
                            <p:stCondLst>
                              <p:cond delay="0"/>
                            </p:stCondLst>
                            <p:childTnLst>
                              <p:par>
                                <p:cTn fill="hold" id="512" nodeType="clickEffect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513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>
                                            <p:txEl>
                                              <p:pRg end="125" st="12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dur="2000" fill="freeze" id="514"/>
                                        <p:tgtEl>
                                          <p:spTgt spid="64">
                                            <p:txEl>
                                              <p:pRg end="125" st="12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515">
                      <p:stCondLst>
                        <p:cond delay="indefinite"/>
                      </p:stCondLst>
                      <p:childTnLst>
                        <p:par>
                          <p:cTn fill="hold" id="516">
                            <p:stCondLst>
                              <p:cond delay="0"/>
                            </p:stCondLst>
                            <p:childTnLst>
                              <p:par>
                                <p:cTn fill="hold" id="517" nodeType="clickEffect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518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>
                                            <p:txEl>
                                              <p:pRg end="125" st="12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dur="2000" fill="freeze" id="519"/>
                                        <p:tgtEl>
                                          <p:spTgt spid="64">
                                            <p:txEl>
                                              <p:pRg end="125" st="12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CustomShape 1"/>
          <p:cNvSpPr/>
          <p:nvPr/>
        </p:nvSpPr>
        <p:spPr>
          <a:xfrm>
            <a:off x="457200" y="704160"/>
            <a:ext cx="8228520" cy="1141920"/>
          </a:xfrm>
          <a:prstGeom prst="rect">
            <a:avLst/>
          </a:prstGeom>
        </p:spPr>
        <p:txBody>
          <a:bodyPr anchor="b" bIns="0" lIns="0" rIns="0" tIns="45000"/>
          <a:p>
            <a:r>
              <a:rPr lang="en-AU" sz="5000">
                <a:solidFill>
                  <a:srgbClr val="04617b"/>
                </a:solidFill>
                <a:latin typeface="Calibri"/>
              </a:rPr>
              <a:t>Point of view</a:t>
            </a:r>
            <a:endParaRPr/>
          </a:p>
        </p:txBody>
      </p:sp>
      <p:sp>
        <p:nvSpPr>
          <p:cNvPr id="66" name="CustomShape 2"/>
          <p:cNvSpPr/>
          <p:nvPr/>
        </p:nvSpPr>
        <p:spPr>
          <a:xfrm>
            <a:off x="457200" y="1935360"/>
            <a:ext cx="8228520" cy="4388040"/>
          </a:xfrm>
          <a:prstGeom prst="rect">
            <a:avLst/>
          </a:prstGeom>
        </p:spPr>
        <p:txBody>
          <a:bodyPr bIns="45000" lIns="90000" rIns="90000" tIns="45000"/>
          <a:p>
            <a:r>
              <a:rPr lang="en-AU" sz="3600">
                <a:solidFill>
                  <a:srgbClr val="000000"/>
                </a:solidFill>
                <a:latin typeface="Constantia"/>
              </a:rPr>
              <a:t>First, second or third person</a:t>
            </a:r>
            <a:endParaRPr/>
          </a:p>
          <a:p>
            <a:r>
              <a:rPr lang="en-AU" sz="3600">
                <a:solidFill>
                  <a:srgbClr val="000000"/>
                </a:solidFill>
                <a:latin typeface="Constantia"/>
              </a:rPr>
              <a:t>Third person limited</a:t>
            </a:r>
            <a:endParaRPr/>
          </a:p>
          <a:p>
            <a:r>
              <a:rPr lang="en-AU" sz="3600">
                <a:solidFill>
                  <a:srgbClr val="000000"/>
                </a:solidFill>
                <a:latin typeface="Constantia"/>
              </a:rPr>
              <a:t>Other points of view: letter, diary, observer narration, internal monologue, exterior monologue, multiple viewpoint</a:t>
            </a:r>
            <a:endParaRPr/>
          </a:p>
        </p:txBody>
      </p:sp>
    </p:spTree>
  </p:cSld>
  <p:timing>
    <p:tnLst>
      <p:par>
        <p:cTn dur="indefinite" id="520" nodeType="tmRoot" restart="never">
          <p:childTnLst>
            <p:seq>
              <p:cTn dur="indefinite" id="521" nodeType="mainSeq">
                <p:childTnLst>
                  <p:par>
                    <p:cTn fill="hold" id="522">
                      <p:stCondLst>
                        <p:cond delay="indefinite"/>
                      </p:stCondLst>
                      <p:childTnLst>
                        <p:par>
                          <p:cTn fill="hold" id="523">
                            <p:stCondLst>
                              <p:cond delay="0"/>
                            </p:stCondLst>
                            <p:childTnLst>
                              <p:par>
                                <p:cTn fill="hold" id="524" nodeType="clickEffect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52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>
                                            <p:txEl>
                                              <p:pRg end="3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dur="2000" fill="freeze" id="526"/>
                                        <p:tgtEl>
                                          <p:spTgt spid="66">
                                            <p:txEl>
                                              <p:pRg end="30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527">
                      <p:stCondLst>
                        <p:cond delay="indefinite"/>
                      </p:stCondLst>
                      <p:childTnLst>
                        <p:par>
                          <p:cTn fill="hold" id="528">
                            <p:stCondLst>
                              <p:cond delay="0"/>
                            </p:stCondLst>
                            <p:childTnLst>
                              <p:par>
                                <p:cTn fill="hold" id="529" nodeType="clickEffect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53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>
                                            <p:txEl>
                                              <p:pRg end="167" st="16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dur="2000" fill="freeze" id="531"/>
                                        <p:tgtEl>
                                          <p:spTgt spid="66">
                                            <p:txEl>
                                              <p:pRg end="167" st="16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532">
                      <p:stCondLst>
                        <p:cond delay="indefinite"/>
                      </p:stCondLst>
                      <p:childTnLst>
                        <p:par>
                          <p:cTn fill="hold" id="533">
                            <p:stCondLst>
                              <p:cond delay="0"/>
                            </p:stCondLst>
                            <p:childTnLst>
                              <p:par>
                                <p:cTn fill="hold" id="534" nodeType="clickEffect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53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>
                                            <p:txEl>
                                              <p:pRg end="167" st="16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dur="2000" fill="freeze" id="536"/>
                                        <p:tgtEl>
                                          <p:spTgt spid="66">
                                            <p:txEl>
                                              <p:pRg end="167" st="16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CustomShape 1"/>
          <p:cNvSpPr/>
          <p:nvPr/>
        </p:nvSpPr>
        <p:spPr>
          <a:xfrm>
            <a:off x="457200" y="704160"/>
            <a:ext cx="8228520" cy="1141920"/>
          </a:xfrm>
          <a:prstGeom prst="rect">
            <a:avLst/>
          </a:prstGeom>
        </p:spPr>
        <p:txBody>
          <a:bodyPr anchor="b" bIns="0" lIns="0" rIns="0" tIns="45000"/>
          <a:p>
            <a:r>
              <a:rPr lang="en-AU" sz="5000">
                <a:solidFill>
                  <a:srgbClr val="04617b"/>
                </a:solidFill>
                <a:latin typeface="Calibri"/>
              </a:rPr>
              <a:t>Setting</a:t>
            </a:r>
            <a:endParaRPr/>
          </a:p>
        </p:txBody>
      </p:sp>
      <p:sp>
        <p:nvSpPr>
          <p:cNvPr id="68" name="CustomShape 2"/>
          <p:cNvSpPr/>
          <p:nvPr/>
        </p:nvSpPr>
        <p:spPr>
          <a:xfrm>
            <a:off x="457200" y="1935360"/>
            <a:ext cx="8228520" cy="4388040"/>
          </a:xfrm>
          <a:prstGeom prst="rect">
            <a:avLst/>
          </a:prstGeom>
        </p:spPr>
        <p:txBody>
          <a:bodyPr bIns="45000" lIns="90000" rIns="90000" tIns="45000"/>
          <a:p>
            <a:r>
              <a:rPr lang="en-AU" sz="3600">
                <a:solidFill>
                  <a:srgbClr val="000000"/>
                </a:solidFill>
                <a:latin typeface="Constantia"/>
              </a:rPr>
              <a:t>Story is set in particular setting, time and place</a:t>
            </a:r>
            <a:endParaRPr/>
          </a:p>
          <a:p>
            <a:r>
              <a:rPr lang="en-AU" sz="3600">
                <a:solidFill>
                  <a:srgbClr val="000000"/>
                </a:solidFill>
                <a:latin typeface="Constantia"/>
              </a:rPr>
              <a:t>Consider locale, timeframe</a:t>
            </a:r>
            <a:endParaRPr/>
          </a:p>
          <a:p>
            <a:r>
              <a:rPr lang="en-AU" sz="3600">
                <a:solidFill>
                  <a:srgbClr val="000000"/>
                </a:solidFill>
                <a:latin typeface="Constantia"/>
              </a:rPr>
              <a:t>Setting can help reveal character</a:t>
            </a:r>
            <a:endParaRPr/>
          </a:p>
          <a:p>
            <a:r>
              <a:rPr lang="en-AU" sz="3600">
                <a:solidFill>
                  <a:srgbClr val="000000"/>
                </a:solidFill>
                <a:latin typeface="Constantia"/>
              </a:rPr>
              <a:t>Social conventions, cultural aspects</a:t>
            </a:r>
            <a:endParaRPr/>
          </a:p>
          <a:p>
            <a:r>
              <a:rPr lang="en-AU" sz="3600">
                <a:solidFill>
                  <a:srgbClr val="000000"/>
                </a:solidFill>
                <a:latin typeface="Constantia"/>
              </a:rPr>
              <a:t>Story structure; where does the story begin?</a:t>
            </a:r>
            <a:endParaRPr/>
          </a:p>
        </p:txBody>
      </p:sp>
    </p:spTree>
  </p:cSld>
  <p:timing>
    <p:tnLst>
      <p:par>
        <p:cTn dur="indefinite" id="537" nodeType="tmRoot" restart="never">
          <p:childTnLst>
            <p:seq>
              <p:cTn dur="indefinite" id="538" nodeType="mainSeq">
                <p:childTnLst>
                  <p:par>
                    <p:cTn fill="hold" id="539">
                      <p:stCondLst>
                        <p:cond delay="indefinite"/>
                      </p:stCondLst>
                      <p:childTnLst>
                        <p:par>
                          <p:cTn fill="hold" id="540">
                            <p:stCondLst>
                              <p:cond delay="0"/>
                            </p:stCondLst>
                            <p:childTnLst>
                              <p:par>
                                <p:cTn fill="hold" id="541" nodeType="clickEffect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542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>
                                            <p:txEl>
                                              <p:pRg end="51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dur="2000" fill="freeze" id="543"/>
                                        <p:tgtEl>
                                          <p:spTgt spid="68">
                                            <p:txEl>
                                              <p:pRg end="51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544">
                      <p:stCondLst>
                        <p:cond delay="indefinite"/>
                      </p:stCondLst>
                      <p:childTnLst>
                        <p:par>
                          <p:cTn fill="hold" id="545">
                            <p:stCondLst>
                              <p:cond delay="0"/>
                            </p:stCondLst>
                            <p:childTnLst>
                              <p:par>
                                <p:cTn fill="hold" id="546" nodeType="clickEffect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547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>
                                            <p:txEl>
                                              <p:pRg end="194" st="19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dur="2000" fill="freeze" id="548"/>
                                        <p:tgtEl>
                                          <p:spTgt spid="68">
                                            <p:txEl>
                                              <p:pRg end="194" st="19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549">
                      <p:stCondLst>
                        <p:cond delay="indefinite"/>
                      </p:stCondLst>
                      <p:childTnLst>
                        <p:par>
                          <p:cTn fill="hold" id="550">
                            <p:stCondLst>
                              <p:cond delay="0"/>
                            </p:stCondLst>
                            <p:childTnLst>
                              <p:par>
                                <p:cTn fill="hold" id="551" nodeType="clickEffect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552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>
                                            <p:txEl>
                                              <p:pRg end="194" st="19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dur="2000" fill="freeze" id="553"/>
                                        <p:tgtEl>
                                          <p:spTgt spid="68">
                                            <p:txEl>
                                              <p:pRg end="194" st="19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554">
                      <p:stCondLst>
                        <p:cond delay="indefinite"/>
                      </p:stCondLst>
                      <p:childTnLst>
                        <p:par>
                          <p:cTn fill="hold" id="555">
                            <p:stCondLst>
                              <p:cond delay="0"/>
                            </p:stCondLst>
                            <p:childTnLst>
                              <p:par>
                                <p:cTn fill="hold" id="556" nodeType="clickEffect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557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>
                                            <p:txEl>
                                              <p:pRg end="194" st="19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dur="2000" fill="freeze" id="558"/>
                                        <p:tgtEl>
                                          <p:spTgt spid="68">
                                            <p:txEl>
                                              <p:pRg end="194" st="19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559">
                      <p:stCondLst>
                        <p:cond delay="indefinite"/>
                      </p:stCondLst>
                      <p:childTnLst>
                        <p:par>
                          <p:cTn fill="hold" id="560">
                            <p:stCondLst>
                              <p:cond delay="0"/>
                            </p:stCondLst>
                            <p:childTnLst>
                              <p:par>
                                <p:cTn fill="hold" id="561" nodeType="clickEffect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562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>
                                            <p:txEl>
                                              <p:pRg end="194" st="19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dur="2000" fill="freeze" id="563"/>
                                        <p:tgtEl>
                                          <p:spTgt spid="68">
                                            <p:txEl>
                                              <p:pRg end="194" st="19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CustomShape 1"/>
          <p:cNvSpPr/>
          <p:nvPr/>
        </p:nvSpPr>
        <p:spPr>
          <a:xfrm>
            <a:off x="457200" y="704160"/>
            <a:ext cx="8228520" cy="1141920"/>
          </a:xfrm>
          <a:prstGeom prst="rect">
            <a:avLst/>
          </a:prstGeom>
        </p:spPr>
        <p:txBody>
          <a:bodyPr anchor="b" bIns="0" lIns="0" rIns="0" tIns="45000"/>
          <a:p>
            <a:r>
              <a:rPr lang="en-AU" sz="5000">
                <a:solidFill>
                  <a:srgbClr val="04617b"/>
                </a:solidFill>
                <a:latin typeface="Calibri"/>
              </a:rPr>
              <a:t>The Plot</a:t>
            </a:r>
            <a:endParaRPr/>
          </a:p>
        </p:txBody>
      </p:sp>
      <p:sp>
        <p:nvSpPr>
          <p:cNvPr id="70" name="CustomShape 2"/>
          <p:cNvSpPr/>
          <p:nvPr/>
        </p:nvSpPr>
        <p:spPr>
          <a:xfrm>
            <a:off x="457200" y="1935360"/>
            <a:ext cx="8228520" cy="4388040"/>
          </a:xfrm>
          <a:prstGeom prst="rect">
            <a:avLst/>
          </a:prstGeom>
        </p:spPr>
        <p:txBody>
          <a:bodyPr bIns="45000" lIns="90000" rIns="90000" tIns="45000"/>
          <a:p>
            <a:r>
              <a:rPr lang="en-AU" sz="3600">
                <a:solidFill>
                  <a:srgbClr val="000000"/>
                </a:solidFill>
                <a:latin typeface="Constantia"/>
              </a:rPr>
              <a:t>The way in which story events are arranged</a:t>
            </a:r>
            <a:endParaRPr/>
          </a:p>
          <a:p>
            <a:r>
              <a:rPr lang="en-AU" sz="3600">
                <a:solidFill>
                  <a:srgbClr val="000000"/>
                </a:solidFill>
                <a:latin typeface="Constantia"/>
              </a:rPr>
              <a:t>Some events are in chronological order</a:t>
            </a:r>
            <a:endParaRPr/>
          </a:p>
          <a:p>
            <a:r>
              <a:rPr lang="en-AU" sz="3600">
                <a:solidFill>
                  <a:srgbClr val="000000"/>
                </a:solidFill>
                <a:latin typeface="Constantia"/>
              </a:rPr>
              <a:t>Some begin at a certain place and then use flashbacks to provide back story</a:t>
            </a:r>
            <a:endParaRPr/>
          </a:p>
        </p:txBody>
      </p:sp>
    </p:spTree>
  </p:cSld>
  <p:timing>
    <p:tnLst>
      <p:par>
        <p:cTn dur="indefinite" id="564" nodeType="tmRoot" restart="never">
          <p:childTnLst>
            <p:seq>
              <p:cTn dur="indefinite" id="565" nodeType="mainSeq">
                <p:childTnLst>
                  <p:par>
                    <p:cTn fill="hold" id="566">
                      <p:stCondLst>
                        <p:cond delay="indefinite"/>
                      </p:stCondLst>
                      <p:childTnLst>
                        <p:par>
                          <p:cTn fill="hold" id="567">
                            <p:stCondLst>
                              <p:cond delay="0"/>
                            </p:stCondLst>
                            <p:childTnLst>
                              <p:par>
                                <p:cTn fill="hold" id="568" nodeType="clickEffect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569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>
                                            <p:txEl>
                                              <p:pRg end="43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dur="2000" fill="freeze" id="570"/>
                                        <p:tgtEl>
                                          <p:spTgt spid="70">
                                            <p:txEl>
                                              <p:pRg end="43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571">
                      <p:stCondLst>
                        <p:cond delay="indefinite"/>
                      </p:stCondLst>
                      <p:childTnLst>
                        <p:par>
                          <p:cTn fill="hold" id="572">
                            <p:stCondLst>
                              <p:cond delay="0"/>
                            </p:stCondLst>
                            <p:childTnLst>
                              <p:par>
                                <p:cTn fill="hold" id="573" nodeType="clickEffect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574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>
                                            <p:txEl>
                                              <p:pRg end="158" st="15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dur="2000" fill="freeze" id="575"/>
                                        <p:tgtEl>
                                          <p:spTgt spid="70">
                                            <p:txEl>
                                              <p:pRg end="158" st="15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576">
                      <p:stCondLst>
                        <p:cond delay="indefinite"/>
                      </p:stCondLst>
                      <p:childTnLst>
                        <p:par>
                          <p:cTn fill="hold" id="577">
                            <p:stCondLst>
                              <p:cond delay="0"/>
                            </p:stCondLst>
                            <p:childTnLst>
                              <p:par>
                                <p:cTn fill="hold" id="578" nodeType="clickEffect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579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>
                                            <p:txEl>
                                              <p:pRg end="158" st="15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dur="2000" fill="freeze" id="580"/>
                                        <p:tgtEl>
                                          <p:spTgt spid="70">
                                            <p:txEl>
                                              <p:pRg end="158" st="15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CustomShape 1"/>
          <p:cNvSpPr/>
          <p:nvPr/>
        </p:nvSpPr>
        <p:spPr>
          <a:xfrm>
            <a:off x="457200" y="704160"/>
            <a:ext cx="8228520" cy="1141920"/>
          </a:xfrm>
          <a:prstGeom prst="rect">
            <a:avLst/>
          </a:prstGeom>
        </p:spPr>
        <p:txBody>
          <a:bodyPr anchor="b" bIns="0" lIns="0" rIns="0" tIns="45000"/>
          <a:p>
            <a:r>
              <a:rPr lang="en-AU" sz="5000">
                <a:solidFill>
                  <a:srgbClr val="04617b"/>
                </a:solidFill>
                <a:latin typeface="Calibri"/>
              </a:rPr>
              <a:t>Use of Style</a:t>
            </a:r>
            <a:endParaRPr/>
          </a:p>
        </p:txBody>
      </p:sp>
      <p:sp>
        <p:nvSpPr>
          <p:cNvPr id="72" name="CustomShape 2"/>
          <p:cNvSpPr/>
          <p:nvPr/>
        </p:nvSpPr>
        <p:spPr>
          <a:xfrm>
            <a:off x="457200" y="1935360"/>
            <a:ext cx="8228520" cy="4388040"/>
          </a:xfrm>
          <a:prstGeom prst="rect">
            <a:avLst/>
          </a:prstGeom>
        </p:spPr>
        <p:txBody>
          <a:bodyPr bIns="45000" lIns="90000" rIns="90000" tIns="45000"/>
          <a:p>
            <a:r>
              <a:rPr lang="en-AU" sz="3200">
                <a:solidFill>
                  <a:srgbClr val="000000"/>
                </a:solidFill>
                <a:latin typeface="Constantia"/>
              </a:rPr>
              <a:t>Style is the distinctive manner in which individual writers express themselves</a:t>
            </a:r>
            <a:endParaRPr/>
          </a:p>
          <a:p>
            <a:r>
              <a:rPr lang="en-AU" sz="3200">
                <a:solidFill>
                  <a:srgbClr val="000000"/>
                </a:solidFill>
                <a:latin typeface="Constantia"/>
              </a:rPr>
              <a:t>Many things make up style, especially word choice and sentence structure</a:t>
            </a:r>
            <a:endParaRPr/>
          </a:p>
          <a:p>
            <a:r>
              <a:rPr lang="en-AU" sz="3200">
                <a:solidFill>
                  <a:srgbClr val="000000"/>
                </a:solidFill>
                <a:latin typeface="Constantia"/>
              </a:rPr>
              <a:t>Style creates your on-page personality</a:t>
            </a:r>
            <a:endParaRPr/>
          </a:p>
          <a:p>
            <a:r>
              <a:rPr lang="en-AU" sz="3200">
                <a:solidFill>
                  <a:srgbClr val="000000"/>
                </a:solidFill>
                <a:latin typeface="Constantia"/>
              </a:rPr>
              <a:t>Your style could be clear, strong, dignified, graceful, vivacious; whatever  suits your personality</a:t>
            </a:r>
            <a:endParaRPr/>
          </a:p>
        </p:txBody>
      </p:sp>
    </p:spTree>
  </p:cSld>
  <p:timing>
    <p:tnLst>
      <p:par>
        <p:cTn dur="indefinite" id="581" nodeType="tmRoot" restart="never">
          <p:childTnLst>
            <p:seq>
              <p:cTn dur="indefinite" id="582" nodeType="mainSeq">
                <p:childTnLst>
                  <p:par>
                    <p:cTn fill="hold" id="583">
                      <p:stCondLst>
                        <p:cond delay="indefinite"/>
                      </p:stCondLst>
                      <p:childTnLst>
                        <p:par>
                          <p:cTn fill="hold" id="584">
                            <p:stCondLst>
                              <p:cond delay="0"/>
                            </p:stCondLst>
                            <p:childTnLst>
                              <p:par>
                                <p:cTn fill="hold" id="585" nodeType="clickEffect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58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>
                                            <p:txEl>
                                              <p:pRg end="79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dur="2000" fill="freeze" id="587"/>
                                        <p:tgtEl>
                                          <p:spTgt spid="72">
                                            <p:txEl>
                                              <p:pRg end="79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588">
                      <p:stCondLst>
                        <p:cond delay="indefinite"/>
                      </p:stCondLst>
                      <p:childTnLst>
                        <p:par>
                          <p:cTn fill="hold" id="589">
                            <p:stCondLst>
                              <p:cond delay="0"/>
                            </p:stCondLst>
                            <p:childTnLst>
                              <p:par>
                                <p:cTn fill="hold" id="590" nodeType="clickEffect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59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>
                                            <p:txEl>
                                              <p:pRg end="291" st="29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dur="2000" fill="freeze" id="592"/>
                                        <p:tgtEl>
                                          <p:spTgt spid="72">
                                            <p:txEl>
                                              <p:pRg end="291" st="29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593">
                      <p:stCondLst>
                        <p:cond delay="indefinite"/>
                      </p:stCondLst>
                      <p:childTnLst>
                        <p:par>
                          <p:cTn fill="hold" id="594">
                            <p:stCondLst>
                              <p:cond delay="0"/>
                            </p:stCondLst>
                            <p:childTnLst>
                              <p:par>
                                <p:cTn fill="hold" id="595" nodeType="clickEffect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59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>
                                            <p:txEl>
                                              <p:pRg end="291" st="29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dur="2000" fill="freeze" id="597"/>
                                        <p:tgtEl>
                                          <p:spTgt spid="72">
                                            <p:txEl>
                                              <p:pRg end="291" st="29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598">
                      <p:stCondLst>
                        <p:cond delay="indefinite"/>
                      </p:stCondLst>
                      <p:childTnLst>
                        <p:par>
                          <p:cTn fill="hold" id="599">
                            <p:stCondLst>
                              <p:cond delay="0"/>
                            </p:stCondLst>
                            <p:childTnLst>
                              <p:par>
                                <p:cTn fill="hold" id="600" nodeType="clickEffect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60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>
                                            <p:txEl>
                                              <p:pRg end="291" st="29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dur="2000" fill="freeze" id="602"/>
                                        <p:tgtEl>
                                          <p:spTgt spid="72">
                                            <p:txEl>
                                              <p:pRg end="291" st="29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CustomShape 1"/>
          <p:cNvSpPr/>
          <p:nvPr/>
        </p:nvSpPr>
        <p:spPr>
          <a:xfrm>
            <a:off x="457200" y="704160"/>
            <a:ext cx="8228520" cy="1141920"/>
          </a:xfrm>
          <a:prstGeom prst="rect">
            <a:avLst/>
          </a:prstGeom>
        </p:spPr>
        <p:txBody>
          <a:bodyPr anchor="b" bIns="0" lIns="0" rIns="0" tIns="45000"/>
          <a:p>
            <a:r>
              <a:rPr lang="en-AU" sz="5000">
                <a:solidFill>
                  <a:srgbClr val="04617b"/>
                </a:solidFill>
                <a:latin typeface="Calibri"/>
              </a:rPr>
              <a:t>Avoid clichés</a:t>
            </a:r>
            <a:endParaRPr/>
          </a:p>
        </p:txBody>
      </p:sp>
      <p:sp>
        <p:nvSpPr>
          <p:cNvPr id="74" name="CustomShape 2"/>
          <p:cNvSpPr/>
          <p:nvPr/>
        </p:nvSpPr>
        <p:spPr>
          <a:xfrm>
            <a:off x="457200" y="1935360"/>
            <a:ext cx="8228520" cy="4388040"/>
          </a:xfrm>
          <a:prstGeom prst="rect">
            <a:avLst/>
          </a:prstGeom>
        </p:spPr>
        <p:txBody>
          <a:bodyPr bIns="45000" lIns="90000" rIns="90000" tIns="45000"/>
          <a:p>
            <a:r>
              <a:rPr lang="en-AU" sz="3200">
                <a:solidFill>
                  <a:srgbClr val="000000"/>
                </a:solidFill>
                <a:latin typeface="Constantia"/>
              </a:rPr>
              <a:t>What are clichés?</a:t>
            </a:r>
            <a:endParaRPr/>
          </a:p>
          <a:p>
            <a:r>
              <a:rPr lang="en-AU" sz="3200">
                <a:solidFill>
                  <a:srgbClr val="000000"/>
                </a:solidFill>
                <a:latin typeface="Constantia"/>
              </a:rPr>
              <a:t>Good v. Evil</a:t>
            </a:r>
            <a:endParaRPr/>
          </a:p>
          <a:p>
            <a:r>
              <a:rPr lang="en-AU" sz="3200">
                <a:solidFill>
                  <a:srgbClr val="000000"/>
                </a:solidFill>
                <a:latin typeface="Constantia"/>
              </a:rPr>
              <a:t>Boy meets girl</a:t>
            </a:r>
            <a:endParaRPr/>
          </a:p>
          <a:p>
            <a:r>
              <a:rPr lang="en-AU" sz="3200">
                <a:solidFill>
                  <a:srgbClr val="000000"/>
                </a:solidFill>
                <a:latin typeface="Constantia"/>
              </a:rPr>
              <a:t>Evil aliens</a:t>
            </a:r>
            <a:endParaRPr/>
          </a:p>
          <a:p>
            <a:r>
              <a:rPr lang="en-AU" sz="3200">
                <a:solidFill>
                  <a:srgbClr val="000000"/>
                </a:solidFill>
                <a:latin typeface="Constantia"/>
              </a:rPr>
              <a:t>Hero rescues heroine and redeems self</a:t>
            </a:r>
            <a:endParaRPr/>
          </a:p>
          <a:p>
            <a:r>
              <a:rPr lang="en-AU" sz="3200">
                <a:solidFill>
                  <a:srgbClr val="000000"/>
                </a:solidFill>
                <a:latin typeface="Constantia"/>
              </a:rPr>
              <a:t>Underdog beats corrupt sheriff/ mayor/ manager/government</a:t>
            </a:r>
            <a:endParaRPr/>
          </a:p>
          <a:p>
            <a:r>
              <a:rPr lang="en-AU" sz="3200">
                <a:solidFill>
                  <a:srgbClr val="000000"/>
                </a:solidFill>
                <a:latin typeface="Constantia"/>
              </a:rPr>
              <a:t>Some clichés cannot be avoided</a:t>
            </a:r>
            <a:endParaRPr/>
          </a:p>
        </p:txBody>
      </p:sp>
    </p:spTree>
  </p:cSld>
  <p:timing>
    <p:tnLst>
      <p:par>
        <p:cTn dur="indefinite" id="603" nodeType="tmRoot" restart="never">
          <p:childTnLst>
            <p:seq>
              <p:cTn dur="indefinite" id="604" nodeType="mainSeq">
                <p:childTnLst>
                  <p:par>
                    <p:cTn fill="hold" id="605">
                      <p:stCondLst>
                        <p:cond delay="indefinite"/>
                      </p:stCondLst>
                      <p:childTnLst>
                        <p:par>
                          <p:cTn fill="hold" id="606">
                            <p:stCondLst>
                              <p:cond delay="0"/>
                            </p:stCondLst>
                            <p:childTnLst>
                              <p:par>
                                <p:cTn fill="hold" id="607" nodeType="clickEffect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608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>
                                            <p:txEl>
                                              <p:pRg end="18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dur="2000" fill="freeze" id="609"/>
                                        <p:tgtEl>
                                          <p:spTgt spid="74">
                                            <p:txEl>
                                              <p:pRg end="18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610">
                      <p:stCondLst>
                        <p:cond delay="indefinite"/>
                      </p:stCondLst>
                      <p:childTnLst>
                        <p:par>
                          <p:cTn fill="hold" id="611">
                            <p:stCondLst>
                              <p:cond delay="0"/>
                            </p:stCondLst>
                            <p:childTnLst>
                              <p:par>
                                <p:cTn fill="hold" id="612" nodeType="clickEffect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613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>
                                            <p:txEl>
                                              <p:pRg end="185" st="18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dur="2000" fill="freeze" id="614"/>
                                        <p:tgtEl>
                                          <p:spTgt spid="74">
                                            <p:txEl>
                                              <p:pRg end="185" st="18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615">
                      <p:stCondLst>
                        <p:cond delay="indefinite"/>
                      </p:stCondLst>
                      <p:childTnLst>
                        <p:par>
                          <p:cTn fill="hold" id="616">
                            <p:stCondLst>
                              <p:cond delay="0"/>
                            </p:stCondLst>
                            <p:childTnLst>
                              <p:par>
                                <p:cTn fill="hold" id="617" nodeType="clickEffect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618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>
                                            <p:txEl>
                                              <p:pRg end="185" st="18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dur="2000" fill="freeze" id="619"/>
                                        <p:tgtEl>
                                          <p:spTgt spid="74">
                                            <p:txEl>
                                              <p:pRg end="185" st="18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620">
                      <p:stCondLst>
                        <p:cond delay="indefinite"/>
                      </p:stCondLst>
                      <p:childTnLst>
                        <p:par>
                          <p:cTn fill="hold" id="621">
                            <p:stCondLst>
                              <p:cond delay="0"/>
                            </p:stCondLst>
                            <p:childTnLst>
                              <p:par>
                                <p:cTn fill="hold" id="622" nodeType="clickEffect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623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>
                                            <p:txEl>
                                              <p:pRg end="185" st="18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dur="2000" fill="freeze" id="624"/>
                                        <p:tgtEl>
                                          <p:spTgt spid="74">
                                            <p:txEl>
                                              <p:pRg end="185" st="18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625">
                      <p:stCondLst>
                        <p:cond delay="indefinite"/>
                      </p:stCondLst>
                      <p:childTnLst>
                        <p:par>
                          <p:cTn fill="hold" id="626">
                            <p:stCondLst>
                              <p:cond delay="0"/>
                            </p:stCondLst>
                            <p:childTnLst>
                              <p:par>
                                <p:cTn fill="hold" id="627" nodeType="clickEffect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628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>
                                            <p:txEl>
                                              <p:pRg end="185" st="18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dur="2000" fill="freeze" id="629"/>
                                        <p:tgtEl>
                                          <p:spTgt spid="74">
                                            <p:txEl>
                                              <p:pRg end="185" st="18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630">
                      <p:stCondLst>
                        <p:cond delay="indefinite"/>
                      </p:stCondLst>
                      <p:childTnLst>
                        <p:par>
                          <p:cTn fill="hold" id="631">
                            <p:stCondLst>
                              <p:cond delay="0"/>
                            </p:stCondLst>
                            <p:childTnLst>
                              <p:par>
                                <p:cTn fill="hold" id="632" nodeType="clickEffect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633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>
                                            <p:txEl>
                                              <p:pRg end="185" st="18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dur="2000" fill="freeze" id="634"/>
                                        <p:tgtEl>
                                          <p:spTgt spid="74">
                                            <p:txEl>
                                              <p:pRg end="185" st="18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635">
                      <p:stCondLst>
                        <p:cond delay="indefinite"/>
                      </p:stCondLst>
                      <p:childTnLst>
                        <p:par>
                          <p:cTn fill="hold" id="636">
                            <p:stCondLst>
                              <p:cond delay="0"/>
                            </p:stCondLst>
                            <p:childTnLst>
                              <p:par>
                                <p:cTn fill="hold" id="637" nodeType="clickEffect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638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>
                                            <p:txEl>
                                              <p:pRg end="185" st="18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dur="2000" fill="freeze" id="639"/>
                                        <p:tgtEl>
                                          <p:spTgt spid="74">
                                            <p:txEl>
                                              <p:pRg end="185" st="18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CustomShape 1"/>
          <p:cNvSpPr/>
          <p:nvPr/>
        </p:nvSpPr>
        <p:spPr>
          <a:xfrm>
            <a:off x="457200" y="704160"/>
            <a:ext cx="8228520" cy="1141920"/>
          </a:xfrm>
          <a:prstGeom prst="rect">
            <a:avLst/>
          </a:prstGeom>
        </p:spPr>
        <p:txBody>
          <a:bodyPr anchor="b" bIns="0" lIns="0" rIns="0" tIns="45000"/>
          <a:p>
            <a:r>
              <a:rPr lang="en-AU" sz="5000">
                <a:solidFill>
                  <a:srgbClr val="04617b"/>
                </a:solidFill>
                <a:latin typeface="Calibri"/>
              </a:rPr>
              <a:t>Workshop Objectives</a:t>
            </a:r>
            <a:endParaRPr/>
          </a:p>
        </p:txBody>
      </p:sp>
      <p:sp>
        <p:nvSpPr>
          <p:cNvPr id="19" name="CustomShape 2"/>
          <p:cNvSpPr/>
          <p:nvPr/>
        </p:nvSpPr>
        <p:spPr>
          <a:xfrm>
            <a:off x="457200" y="2205000"/>
            <a:ext cx="8228520" cy="4118760"/>
          </a:xfrm>
          <a:prstGeom prst="rect">
            <a:avLst/>
          </a:prstGeom>
        </p:spPr>
        <p:txBody>
          <a:bodyPr bIns="45000" lIns="90000" rIns="90000" tIns="45000"/>
          <a:p>
            <a:r>
              <a:rPr lang="en-AU" sz="3600">
                <a:solidFill>
                  <a:srgbClr val="000000"/>
                </a:solidFill>
                <a:latin typeface="Constantia"/>
              </a:rPr>
              <a:t>Overview of writing</a:t>
            </a:r>
            <a:endParaRPr/>
          </a:p>
          <a:p>
            <a:r>
              <a:rPr lang="en-AU" sz="3600">
                <a:solidFill>
                  <a:srgbClr val="000000"/>
                </a:solidFill>
                <a:latin typeface="Constantia"/>
              </a:rPr>
              <a:t>Short story writing</a:t>
            </a:r>
            <a:endParaRPr/>
          </a:p>
          <a:p>
            <a:r>
              <a:rPr lang="en-AU" sz="3600">
                <a:solidFill>
                  <a:srgbClr val="000000"/>
                </a:solidFill>
                <a:latin typeface="Constantia"/>
              </a:rPr>
              <a:t>Polishing your stories</a:t>
            </a:r>
            <a:endParaRPr/>
          </a:p>
          <a:p>
            <a:r>
              <a:rPr lang="en-AU" sz="3600">
                <a:solidFill>
                  <a:srgbClr val="000000"/>
                </a:solidFill>
                <a:latin typeface="Constantia"/>
              </a:rPr>
              <a:t>Editing</a:t>
            </a:r>
            <a:endParaRPr/>
          </a:p>
          <a:p>
            <a:r>
              <a:rPr lang="en-AU" sz="3600">
                <a:solidFill>
                  <a:srgbClr val="000000"/>
                </a:solidFill>
                <a:latin typeface="Constantia"/>
              </a:rPr>
              <a:t>Critiquing</a:t>
            </a:r>
            <a:endParaRPr/>
          </a:p>
          <a:p>
            <a:r>
              <a:rPr lang="en-AU" sz="3600">
                <a:solidFill>
                  <a:srgbClr val="000000"/>
                </a:solidFill>
                <a:latin typeface="Constantia"/>
              </a:rPr>
              <a:t>Encouragement!</a:t>
            </a:r>
            <a:endParaRPr/>
          </a:p>
        </p:txBody>
      </p:sp>
    </p:spTree>
  </p:cSld>
  <p:timing>
    <p:tnLst>
      <p:par>
        <p:cTn dur="indefinite" id="20" nodeType="tmRoot" restart="never">
          <p:childTnLst>
            <p:seq>
              <p:cTn dur="indefinite" id="21" nodeType="mainSeq">
                <p:childTnLst>
                  <p:par>
                    <p:cTn fill="hold" id="22">
                      <p:stCondLst>
                        <p:cond delay="indefinite"/>
                      </p:stCondLst>
                      <p:childTnLst>
                        <p:par>
                          <p:cTn fill="hold" id="23">
                            <p:stCondLst>
                              <p:cond delay="0"/>
                            </p:stCondLst>
                            <p:childTnLst>
                              <p:par>
                                <p:cTn fill="hold" id="24" nodeType="clickEffect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2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end="2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dur="2000" fill="freeze" id="26"/>
                                        <p:tgtEl>
                                          <p:spTgt spid="19">
                                            <p:txEl>
                                              <p:pRg end="20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27">
                      <p:stCondLst>
                        <p:cond delay="indefinite"/>
                      </p:stCondLst>
                      <p:childTnLst>
                        <p:par>
                          <p:cTn fill="hold" id="28">
                            <p:stCondLst>
                              <p:cond delay="0"/>
                            </p:stCondLst>
                            <p:childTnLst>
                              <p:par>
                                <p:cTn fill="hold" id="29" nodeType="clickEffect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3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end="97" st="9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dur="2000" fill="freeze" id="31"/>
                                        <p:tgtEl>
                                          <p:spTgt spid="19">
                                            <p:txEl>
                                              <p:pRg end="97" st="9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32">
                      <p:stCondLst>
                        <p:cond delay="indefinite"/>
                      </p:stCondLst>
                      <p:childTnLst>
                        <p:par>
                          <p:cTn fill="hold" id="33">
                            <p:stCondLst>
                              <p:cond delay="0"/>
                            </p:stCondLst>
                            <p:childTnLst>
                              <p:par>
                                <p:cTn fill="hold" id="34" nodeType="clickEffect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3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end="97" st="9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dur="2000" fill="freeze" id="36"/>
                                        <p:tgtEl>
                                          <p:spTgt spid="19">
                                            <p:txEl>
                                              <p:pRg end="97" st="9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37">
                      <p:stCondLst>
                        <p:cond delay="indefinite"/>
                      </p:stCondLst>
                      <p:childTnLst>
                        <p:par>
                          <p:cTn fill="hold" id="38">
                            <p:stCondLst>
                              <p:cond delay="0"/>
                            </p:stCondLst>
                            <p:childTnLst>
                              <p:par>
                                <p:cTn fill="hold" id="39" nodeType="clickEffect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4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end="97" st="9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dur="2000" fill="freeze" id="41"/>
                                        <p:tgtEl>
                                          <p:spTgt spid="19">
                                            <p:txEl>
                                              <p:pRg end="97" st="9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42">
                      <p:stCondLst>
                        <p:cond delay="indefinite"/>
                      </p:stCondLst>
                      <p:childTnLst>
                        <p:par>
                          <p:cTn fill="hold" id="43">
                            <p:stCondLst>
                              <p:cond delay="0"/>
                            </p:stCondLst>
                            <p:childTnLst>
                              <p:par>
                                <p:cTn fill="hold" id="44" nodeType="clickEffect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end="97" st="9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dur="2000" fill="freeze" id="46"/>
                                        <p:tgtEl>
                                          <p:spTgt spid="19">
                                            <p:txEl>
                                              <p:pRg end="97" st="9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47">
                      <p:stCondLst>
                        <p:cond delay="indefinite"/>
                      </p:stCondLst>
                      <p:childTnLst>
                        <p:par>
                          <p:cTn fill="hold" id="48">
                            <p:stCondLst>
                              <p:cond delay="0"/>
                            </p:stCondLst>
                            <p:childTnLst>
                              <p:par>
                                <p:cTn fill="hold" id="49" nodeType="clickEffect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5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end="97" st="9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dur="2000" fill="freeze" id="51"/>
                                        <p:tgtEl>
                                          <p:spTgt spid="19">
                                            <p:txEl>
                                              <p:pRg end="97" st="9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CustomShape 1"/>
          <p:cNvSpPr/>
          <p:nvPr/>
        </p:nvSpPr>
        <p:spPr>
          <a:xfrm>
            <a:off x="457200" y="704160"/>
            <a:ext cx="8228520" cy="1141920"/>
          </a:xfrm>
          <a:prstGeom prst="rect">
            <a:avLst/>
          </a:prstGeom>
        </p:spPr>
        <p:txBody>
          <a:bodyPr anchor="b" bIns="0" lIns="0" rIns="0" tIns="45000"/>
          <a:p>
            <a:r>
              <a:rPr lang="en-AU" sz="5000">
                <a:solidFill>
                  <a:srgbClr val="04617b"/>
                </a:solidFill>
                <a:latin typeface="Calibri"/>
              </a:rPr>
              <a:t>Important Announcement</a:t>
            </a:r>
            <a:endParaRPr/>
          </a:p>
        </p:txBody>
      </p:sp>
      <p:sp>
        <p:nvSpPr>
          <p:cNvPr id="76" name="CustomShape 2"/>
          <p:cNvSpPr/>
          <p:nvPr/>
        </p:nvSpPr>
        <p:spPr>
          <a:xfrm>
            <a:off x="457200" y="2421000"/>
            <a:ext cx="8228520" cy="3902760"/>
          </a:xfrm>
          <a:prstGeom prst="rect">
            <a:avLst/>
          </a:prstGeom>
        </p:spPr>
        <p:txBody>
          <a:bodyPr bIns="45000" lIns="90000" rIns="90000" tIns="45000"/>
          <a:p>
            <a:r>
              <a:rPr lang="en-AU" sz="4800">
                <a:solidFill>
                  <a:srgbClr val="000000"/>
                </a:solidFill>
                <a:latin typeface="Constantia"/>
              </a:rPr>
              <a:t>Morning tea videos</a:t>
            </a:r>
            <a:endParaRPr/>
          </a:p>
          <a:p>
            <a:endParaRPr/>
          </a:p>
          <a:p>
            <a:endParaRPr/>
          </a:p>
          <a:p>
            <a:endParaRPr/>
          </a:p>
        </p:txBody>
      </p:sp>
      <p:sp>
        <p:nvSpPr>
          <p:cNvPr id="77" name="TextShape 3"/>
          <p:cNvSpPr txBox="1"/>
          <p:nvPr/>
        </p:nvSpPr>
        <p:spPr>
          <a:xfrm>
            <a:off x="540000" y="3350880"/>
            <a:ext cx="3960000" cy="459360"/>
          </a:xfrm>
          <a:prstGeom prst="rect">
            <a:avLst/>
          </a:prstGeom>
        </p:spPr>
        <p:txBody>
          <a:bodyPr bIns="45000" lIns="90000" rIns="90000" tIns="45000" wrap="none"/>
          <a:p>
            <a:r>
              <a:rPr lang="en-AU" sz="2600">
                <a:hlinkClick r:id="rId1"/>
              </a:rPr>
              <a:t>Advice from Stephen King</a:t>
            </a:r>
            <a:endParaRPr/>
          </a:p>
        </p:txBody>
      </p:sp>
      <p:sp>
        <p:nvSpPr>
          <p:cNvPr id="78" name="TextShape 4"/>
          <p:cNvSpPr txBox="1"/>
          <p:nvPr/>
        </p:nvSpPr>
        <p:spPr>
          <a:xfrm>
            <a:off x="540000" y="3893400"/>
            <a:ext cx="5580000" cy="459360"/>
          </a:xfrm>
          <a:prstGeom prst="rect">
            <a:avLst/>
          </a:prstGeom>
        </p:spPr>
        <p:txBody>
          <a:bodyPr bIns="45000" lIns="90000" rIns="90000" tIns="45000" wrap="none"/>
          <a:p>
            <a:r>
              <a:rPr lang="en-AU" sz="2600">
                <a:hlinkClick r:id="rId2"/>
              </a:rPr>
              <a:t>Luanne Rice advice to young writers</a:t>
            </a:r>
            <a:endParaRPr/>
          </a:p>
        </p:txBody>
      </p:sp>
      <p:sp>
        <p:nvSpPr>
          <p:cNvPr id="79" name="TextShape 5"/>
          <p:cNvSpPr txBox="1"/>
          <p:nvPr/>
        </p:nvSpPr>
        <p:spPr>
          <a:xfrm>
            <a:off x="526320" y="4435560"/>
            <a:ext cx="5040000" cy="459360"/>
          </a:xfrm>
          <a:prstGeom prst="rect">
            <a:avLst/>
          </a:prstGeom>
        </p:spPr>
        <p:txBody>
          <a:bodyPr bIns="45000" lIns="90000" rIns="90000" tIns="45000" wrap="none"/>
          <a:p>
            <a:r>
              <a:rPr lang="en-AU" sz="2600">
                <a:hlinkClick r:id="rId3"/>
              </a:rPr>
              <a:t>Stephen King - Meet the Writers</a:t>
            </a:r>
            <a:endParaRPr/>
          </a:p>
        </p:txBody>
      </p:sp>
    </p:spTree>
  </p:cSld>
  <p:timing>
    <p:tnLst>
      <p:par>
        <p:cTn dur="indefinite" id="640" nodeType="tmRoot" restart="never">
          <p:childTnLst>
            <p:seq>
              <p:cTn dur="indefinite" id="641" nodeType="mainSeq">
                <p:childTnLst>
                  <p:par>
                    <p:cTn fill="hold" id="642">
                      <p:stCondLst>
                        <p:cond delay="indefinite"/>
                      </p:stCondLst>
                      <p:childTnLst>
                        <p:par>
                          <p:cTn fill="hold" id="643">
                            <p:stCondLst>
                              <p:cond delay="0"/>
                            </p:stCondLst>
                            <p:childTnLst>
                              <p:par>
                                <p:cTn fill="hold" id="644" nodeType="clickEffect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6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>
                                            <p:txEl>
                                              <p:pRg end="19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dur="2000" fill="freeze" id="646"/>
                                        <p:tgtEl>
                                          <p:spTgt spid="76">
                                            <p:txEl>
                                              <p:pRg end="19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647">
                      <p:stCondLst>
                        <p:cond delay="indefinite"/>
                      </p:stCondLst>
                      <p:childTnLst>
                        <p:par>
                          <p:cTn fill="hold" id="648">
                            <p:stCondLst>
                              <p:cond delay="0"/>
                            </p:stCondLst>
                            <p:childTnLst>
                              <p:par>
                                <p:cTn fill="hold" id="649" nodeType="clickEffect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65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>
                                            <p:txEl>
                                              <p:pRg end="22" st="2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dur="2000" fill="freeze" id="651"/>
                                        <p:tgtEl>
                                          <p:spTgt spid="76">
                                            <p:txEl>
                                              <p:pRg end="22" st="2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652">
                      <p:stCondLst>
                        <p:cond delay="indefinite"/>
                      </p:stCondLst>
                      <p:childTnLst>
                        <p:par>
                          <p:cTn fill="hold" id="653">
                            <p:stCondLst>
                              <p:cond delay="0"/>
                            </p:stCondLst>
                            <p:childTnLst>
                              <p:par>
                                <p:cTn fill="hold" id="654" nodeType="clickEffect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65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>
                                            <p:txEl>
                                              <p:pRg end="22" st="2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dur="2000" fill="freeze" id="656"/>
                                        <p:tgtEl>
                                          <p:spTgt spid="76">
                                            <p:txEl>
                                              <p:pRg end="22" st="2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657">
                      <p:stCondLst>
                        <p:cond delay="indefinite"/>
                      </p:stCondLst>
                      <p:childTnLst>
                        <p:par>
                          <p:cTn fill="hold" id="658">
                            <p:stCondLst>
                              <p:cond delay="0"/>
                            </p:stCondLst>
                            <p:childTnLst>
                              <p:par>
                                <p:cTn fill="hold" id="659" nodeType="clickEffect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66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>
                                            <p:txEl>
                                              <p:pRg end="22" st="2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dur="2000" fill="freeze" id="661"/>
                                        <p:tgtEl>
                                          <p:spTgt spid="76">
                                            <p:txEl>
                                              <p:pRg end="22" st="2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CustomShape 1"/>
          <p:cNvSpPr/>
          <p:nvPr/>
        </p:nvSpPr>
        <p:spPr>
          <a:xfrm>
            <a:off x="457200" y="704160"/>
            <a:ext cx="8228520" cy="1141920"/>
          </a:xfrm>
          <a:prstGeom prst="rect">
            <a:avLst/>
          </a:prstGeom>
        </p:spPr>
        <p:txBody>
          <a:bodyPr anchor="b" bIns="0" lIns="0" rIns="0" tIns="45000"/>
          <a:p>
            <a:r>
              <a:rPr lang="en-AU" sz="5000">
                <a:solidFill>
                  <a:srgbClr val="04617b"/>
                </a:solidFill>
                <a:latin typeface="Calibri"/>
              </a:rPr>
              <a:t>A Rough Guide to Story Lengths</a:t>
            </a:r>
            <a:endParaRPr/>
          </a:p>
        </p:txBody>
      </p:sp>
      <p:sp>
        <p:nvSpPr>
          <p:cNvPr id="81" name="CustomShape 2"/>
          <p:cNvSpPr/>
          <p:nvPr/>
        </p:nvSpPr>
        <p:spPr>
          <a:xfrm>
            <a:off x="457200" y="2061000"/>
            <a:ext cx="8228520" cy="4391280"/>
          </a:xfrm>
          <a:prstGeom prst="rect">
            <a:avLst/>
          </a:prstGeom>
        </p:spPr>
        <p:txBody>
          <a:bodyPr bIns="45000" lIns="90000" rIns="90000" tIns="45000"/>
          <a:p>
            <a:r>
              <a:rPr lang="en-AU" sz="3600">
                <a:solidFill>
                  <a:srgbClr val="000000"/>
                </a:solidFill>
                <a:latin typeface="Constantia"/>
              </a:rPr>
              <a:t>Flash fiction: 2-100 words</a:t>
            </a:r>
            <a:endParaRPr/>
          </a:p>
          <a:p>
            <a:r>
              <a:rPr lang="en-AU" sz="3600">
                <a:solidFill>
                  <a:srgbClr val="000000"/>
                </a:solidFill>
                <a:latin typeface="Constantia"/>
              </a:rPr>
              <a:t>Short, short story: 500-1000 words</a:t>
            </a:r>
            <a:endParaRPr/>
          </a:p>
          <a:p>
            <a:r>
              <a:rPr lang="en-AU" sz="3600">
                <a:solidFill>
                  <a:srgbClr val="000000"/>
                </a:solidFill>
                <a:latin typeface="Constantia"/>
              </a:rPr>
              <a:t>Average short story: up to 7,500 words</a:t>
            </a:r>
            <a:endParaRPr/>
          </a:p>
          <a:p>
            <a:r>
              <a:rPr lang="en-AU" sz="3600">
                <a:solidFill>
                  <a:srgbClr val="000000"/>
                </a:solidFill>
                <a:latin typeface="Constantia"/>
              </a:rPr>
              <a:t>Novelette: 7,500-17,500 words</a:t>
            </a:r>
            <a:endParaRPr/>
          </a:p>
          <a:p>
            <a:r>
              <a:rPr lang="en-AU" sz="3600">
                <a:solidFill>
                  <a:srgbClr val="000000"/>
                </a:solidFill>
                <a:latin typeface="Constantia"/>
              </a:rPr>
              <a:t>Novella: 17,500-40,000 words</a:t>
            </a:r>
            <a:endParaRPr/>
          </a:p>
          <a:p>
            <a:r>
              <a:rPr lang="en-AU" sz="3600">
                <a:solidFill>
                  <a:srgbClr val="000000"/>
                </a:solidFill>
                <a:latin typeface="Constantia"/>
              </a:rPr>
              <a:t>Novel: more than 40,000 words</a:t>
            </a:r>
            <a:endParaRPr/>
          </a:p>
        </p:txBody>
      </p:sp>
    </p:spTree>
  </p:cSld>
  <p:timing>
    <p:tnLst>
      <p:par>
        <p:cTn dur="indefinite" id="662" nodeType="tmRoot" restart="never">
          <p:childTnLst>
            <p:seq>
              <p:cTn dur="indefinite" id="663" nodeType="mainSeq">
                <p:childTnLst>
                  <p:par>
                    <p:cTn fill="hold" id="664">
                      <p:stCondLst>
                        <p:cond delay="indefinite"/>
                      </p:stCondLst>
                      <p:childTnLst>
                        <p:par>
                          <p:cTn fill="hold" id="665">
                            <p:stCondLst>
                              <p:cond delay="0"/>
                            </p:stCondLst>
                            <p:childTnLst>
                              <p:par>
                                <p:cTn fill="hold" id="666" nodeType="clickEffect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667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>
                                            <p:txEl>
                                              <p:pRg end="27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dur="2000" fill="freeze" id="668"/>
                                        <p:tgtEl>
                                          <p:spTgt spid="81">
                                            <p:txEl>
                                              <p:pRg end="27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669">
                      <p:stCondLst>
                        <p:cond delay="indefinite"/>
                      </p:stCondLst>
                      <p:childTnLst>
                        <p:par>
                          <p:cTn fill="hold" id="670">
                            <p:stCondLst>
                              <p:cond delay="0"/>
                            </p:stCondLst>
                            <p:childTnLst>
                              <p:par>
                                <p:cTn fill="hold" id="671" nodeType="clickEffect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672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>
                                            <p:txEl>
                                              <p:pRg end="190" st="19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dur="2000" fill="freeze" id="673"/>
                                        <p:tgtEl>
                                          <p:spTgt spid="81">
                                            <p:txEl>
                                              <p:pRg end="190" st="19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674">
                      <p:stCondLst>
                        <p:cond delay="indefinite"/>
                      </p:stCondLst>
                      <p:childTnLst>
                        <p:par>
                          <p:cTn fill="hold" id="675">
                            <p:stCondLst>
                              <p:cond delay="0"/>
                            </p:stCondLst>
                            <p:childTnLst>
                              <p:par>
                                <p:cTn fill="hold" id="676" nodeType="clickEffect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677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>
                                            <p:txEl>
                                              <p:pRg end="190" st="19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dur="2000" fill="freeze" id="678"/>
                                        <p:tgtEl>
                                          <p:spTgt spid="81">
                                            <p:txEl>
                                              <p:pRg end="190" st="19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679">
                      <p:stCondLst>
                        <p:cond delay="indefinite"/>
                      </p:stCondLst>
                      <p:childTnLst>
                        <p:par>
                          <p:cTn fill="hold" id="680">
                            <p:stCondLst>
                              <p:cond delay="0"/>
                            </p:stCondLst>
                            <p:childTnLst>
                              <p:par>
                                <p:cTn fill="hold" id="681" nodeType="clickEffect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682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>
                                            <p:txEl>
                                              <p:pRg end="190" st="19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dur="2000" fill="freeze" id="683"/>
                                        <p:tgtEl>
                                          <p:spTgt spid="81">
                                            <p:txEl>
                                              <p:pRg end="190" st="19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684">
                      <p:stCondLst>
                        <p:cond delay="indefinite"/>
                      </p:stCondLst>
                      <p:childTnLst>
                        <p:par>
                          <p:cTn fill="hold" id="685">
                            <p:stCondLst>
                              <p:cond delay="0"/>
                            </p:stCondLst>
                            <p:childTnLst>
                              <p:par>
                                <p:cTn fill="hold" id="686" nodeType="clickEffect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687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>
                                            <p:txEl>
                                              <p:pRg end="190" st="19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dur="2000" fill="freeze" id="688"/>
                                        <p:tgtEl>
                                          <p:spTgt spid="81">
                                            <p:txEl>
                                              <p:pRg end="190" st="19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689">
                      <p:stCondLst>
                        <p:cond delay="indefinite"/>
                      </p:stCondLst>
                      <p:childTnLst>
                        <p:par>
                          <p:cTn fill="hold" id="690">
                            <p:stCondLst>
                              <p:cond delay="0"/>
                            </p:stCondLst>
                            <p:childTnLst>
                              <p:par>
                                <p:cTn fill="hold" id="691" nodeType="clickEffect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692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>
                                            <p:txEl>
                                              <p:pRg end="190" st="19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dur="2000" fill="freeze" id="693"/>
                                        <p:tgtEl>
                                          <p:spTgt spid="81">
                                            <p:txEl>
                                              <p:pRg end="190" st="19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CustomShape 1"/>
          <p:cNvSpPr/>
          <p:nvPr/>
        </p:nvSpPr>
        <p:spPr>
          <a:xfrm>
            <a:off x="457200" y="704160"/>
            <a:ext cx="8228520" cy="1141920"/>
          </a:xfrm>
          <a:prstGeom prst="rect">
            <a:avLst/>
          </a:prstGeom>
        </p:spPr>
        <p:txBody>
          <a:bodyPr anchor="b" bIns="0" lIns="0" rIns="0" tIns="45000"/>
          <a:p>
            <a:r>
              <a:rPr lang="en-AU" sz="5000">
                <a:solidFill>
                  <a:srgbClr val="04617b"/>
                </a:solidFill>
                <a:latin typeface="Calibri"/>
              </a:rPr>
              <a:t>Flash Fiction</a:t>
            </a:r>
            <a:endParaRPr/>
          </a:p>
        </p:txBody>
      </p:sp>
      <p:sp>
        <p:nvSpPr>
          <p:cNvPr id="83" name="CustomShape 2"/>
          <p:cNvSpPr/>
          <p:nvPr/>
        </p:nvSpPr>
        <p:spPr>
          <a:xfrm>
            <a:off x="457200" y="1917000"/>
            <a:ext cx="8228520" cy="4406760"/>
          </a:xfrm>
          <a:prstGeom prst="rect">
            <a:avLst/>
          </a:prstGeom>
        </p:spPr>
        <p:txBody>
          <a:bodyPr bIns="45000" lIns="90000" rIns="90000" tIns="45000"/>
          <a:p>
            <a:r>
              <a:rPr lang="en-AU" sz="3200">
                <a:solidFill>
                  <a:srgbClr val="000000"/>
                </a:solidFill>
                <a:latin typeface="Constantia"/>
              </a:rPr>
              <a:t>What is ‘Flash fiction’?</a:t>
            </a:r>
            <a:endParaRPr/>
          </a:p>
          <a:p>
            <a:r>
              <a:rPr b="1" lang="en-AU" sz="3200">
                <a:solidFill>
                  <a:srgbClr val="000000"/>
                </a:solidFill>
                <a:latin typeface="Constantia"/>
              </a:rPr>
              <a:t>Flash fiction</a:t>
            </a:r>
            <a:r>
              <a:rPr lang="en-AU" sz="3200">
                <a:solidFill>
                  <a:srgbClr val="000000"/>
                </a:solidFill>
                <a:latin typeface="Constantia"/>
              </a:rPr>
              <a:t> is a style of fictional literature or fiction of extreme brevity. There is no widely accepted definition of the length of the category.</a:t>
            </a:r>
            <a:endParaRPr/>
          </a:p>
          <a:p>
            <a:endParaRPr/>
          </a:p>
          <a:p>
            <a:endParaRPr/>
          </a:p>
          <a:p>
            <a:endParaRPr/>
          </a:p>
          <a:p>
            <a:endParaRPr/>
          </a:p>
        </p:txBody>
      </p:sp>
    </p:spTree>
  </p:cSld>
  <p:timing>
    <p:tnLst>
      <p:par>
        <p:cTn dur="indefinite" id="694" nodeType="tmRoot" restart="never">
          <p:childTnLst>
            <p:seq>
              <p:cTn dur="indefinite" id="695" nodeType="mainSeq">
                <p:childTnLst>
                  <p:par>
                    <p:cTn fill="hold" id="696">
                      <p:stCondLst>
                        <p:cond delay="indefinite"/>
                      </p:stCondLst>
                      <p:childTnLst>
                        <p:par>
                          <p:cTn fill="hold" id="697">
                            <p:stCondLst>
                              <p:cond delay="0"/>
                            </p:stCondLst>
                            <p:childTnLst>
                              <p:par>
                                <p:cTn fill="hold" id="698" nodeType="clickEffect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699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>
                                            <p:txEl>
                                              <p:pRg end="25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dur="2000" fill="freeze" id="700"/>
                                        <p:tgtEl>
                                          <p:spTgt spid="83">
                                            <p:txEl>
                                              <p:pRg end="25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701">
                      <p:stCondLst>
                        <p:cond delay="indefinite"/>
                      </p:stCondLst>
                      <p:childTnLst>
                        <p:par>
                          <p:cTn fill="hold" id="702">
                            <p:stCondLst>
                              <p:cond delay="0"/>
                            </p:stCondLst>
                            <p:childTnLst>
                              <p:par>
                                <p:cTn fill="hold" id="703" nodeType="clickEffect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704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>
                                            <p:txEl>
                                              <p:pRg end="179" st="17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dur="2000" fill="freeze" id="705"/>
                                        <p:tgtEl>
                                          <p:spTgt spid="83">
                                            <p:txEl>
                                              <p:pRg end="179" st="17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CustomShape 1"/>
          <p:cNvSpPr/>
          <p:nvPr/>
        </p:nvSpPr>
        <p:spPr>
          <a:xfrm>
            <a:off x="457200" y="704160"/>
            <a:ext cx="8228520" cy="1141920"/>
          </a:xfrm>
          <a:prstGeom prst="rect">
            <a:avLst/>
          </a:prstGeom>
        </p:spPr>
        <p:txBody>
          <a:bodyPr anchor="b" bIns="0" lIns="0" rIns="0" tIns="45000"/>
          <a:p>
            <a:r>
              <a:rPr lang="en-AU" sz="5000">
                <a:solidFill>
                  <a:srgbClr val="04617b"/>
                </a:solidFill>
                <a:latin typeface="Calibri"/>
              </a:rPr>
              <a:t>Quick Exercise</a:t>
            </a:r>
            <a:endParaRPr/>
          </a:p>
        </p:txBody>
      </p:sp>
      <p:sp>
        <p:nvSpPr>
          <p:cNvPr id="85" name="CustomShape 2"/>
          <p:cNvSpPr/>
          <p:nvPr/>
        </p:nvSpPr>
        <p:spPr>
          <a:xfrm>
            <a:off x="457200" y="2133000"/>
            <a:ext cx="8228520" cy="4190760"/>
          </a:xfrm>
          <a:prstGeom prst="rect">
            <a:avLst/>
          </a:prstGeom>
        </p:spPr>
        <p:txBody>
          <a:bodyPr bIns="45000" lIns="90000" rIns="90000" tIns="45000"/>
          <a:p>
            <a:r>
              <a:rPr lang="en-AU" sz="4000">
                <a:solidFill>
                  <a:srgbClr val="000000"/>
                </a:solidFill>
                <a:latin typeface="Constantia"/>
              </a:rPr>
              <a:t>Write a flash fiction story</a:t>
            </a:r>
            <a:endParaRPr/>
          </a:p>
          <a:p>
            <a:r>
              <a:rPr lang="en-AU" sz="4000">
                <a:solidFill>
                  <a:srgbClr val="000000"/>
                </a:solidFill>
                <a:latin typeface="Constantia"/>
              </a:rPr>
              <a:t>You have 15 minutes</a:t>
            </a:r>
            <a:endParaRPr/>
          </a:p>
          <a:p>
            <a:endParaRPr/>
          </a:p>
          <a:p>
            <a:r>
              <a:rPr lang="en-AU" sz="2800">
                <a:solidFill>
                  <a:srgbClr val="000000"/>
                </a:solidFill>
                <a:latin typeface="Constantia"/>
              </a:rPr>
              <a:t>An example attributed to Ernest Hemingway:    ‘</a:t>
            </a:r>
            <a:r>
              <a:rPr i="1" lang="en-AU" sz="2800">
                <a:solidFill>
                  <a:srgbClr val="000000"/>
                </a:solidFill>
                <a:latin typeface="Constantia"/>
              </a:rPr>
              <a:t>For sale: baby shoes, never worn’.</a:t>
            </a:r>
            <a:endParaRPr/>
          </a:p>
          <a:p>
            <a:r>
              <a:rPr lang="en-AU" sz="2800">
                <a:solidFill>
                  <a:srgbClr val="000000"/>
                </a:solidFill>
                <a:latin typeface="Constantia"/>
              </a:rPr>
              <a:t>Shortest story ever; ‘</a:t>
            </a:r>
            <a:r>
              <a:rPr i="1" lang="en-AU" sz="2800" u="sng">
                <a:solidFill>
                  <a:srgbClr val="000000"/>
                </a:solidFill>
                <a:latin typeface="Constantia"/>
              </a:rPr>
              <a:t>Ants’</a:t>
            </a:r>
            <a:r>
              <a:rPr i="1" lang="en-AU" sz="2800">
                <a:solidFill>
                  <a:srgbClr val="000000"/>
                </a:solidFill>
                <a:latin typeface="Constantia"/>
              </a:rPr>
              <a:t>  </a:t>
            </a:r>
            <a:r>
              <a:rPr lang="en-AU" sz="2800">
                <a:solidFill>
                  <a:srgbClr val="000000"/>
                </a:solidFill>
                <a:latin typeface="Constantia"/>
              </a:rPr>
              <a:t>Text:</a:t>
            </a:r>
            <a:r>
              <a:rPr i="1" lang="en-AU" sz="2800">
                <a:solidFill>
                  <a:srgbClr val="000000"/>
                </a:solidFill>
                <a:latin typeface="Constantia"/>
              </a:rPr>
              <a:t> Adam had ‘em.</a:t>
            </a:r>
            <a:endParaRPr/>
          </a:p>
          <a:p>
            <a:r>
              <a:rPr lang="en-AU" sz="2800">
                <a:solidFill>
                  <a:srgbClr val="000000"/>
                </a:solidFill>
                <a:latin typeface="Constantia"/>
              </a:rPr>
              <a:t>Aesop’s Fables are early flash fiction</a:t>
            </a:r>
            <a:endParaRPr/>
          </a:p>
          <a:p>
            <a:endParaRPr/>
          </a:p>
        </p:txBody>
      </p:sp>
    </p:spTree>
  </p:cSld>
  <p:timing>
    <p:tnLst>
      <p:par>
        <p:cTn dur="indefinite" id="706" nodeType="tmRoot" restart="never">
          <p:childTnLst>
            <p:seq>
              <p:cTn dur="indefinite" id="707" nodeType="mainSeq">
                <p:childTnLst>
                  <p:par>
                    <p:cTn fill="hold" id="708">
                      <p:stCondLst>
                        <p:cond delay="indefinite"/>
                      </p:stCondLst>
                      <p:childTnLst>
                        <p:par>
                          <p:cTn fill="hold" id="709">
                            <p:stCondLst>
                              <p:cond delay="0"/>
                            </p:stCondLst>
                            <p:childTnLst>
                              <p:par>
                                <p:cTn fill="hold" id="710" nodeType="clickEffect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71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>
                                            <p:txEl>
                                              <p:pRg end="28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dur="2000" fill="freeze" id="712"/>
                                        <p:tgtEl>
                                          <p:spTgt spid="85">
                                            <p:txEl>
                                              <p:pRg end="28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713">
                      <p:stCondLst>
                        <p:cond delay="indefinite"/>
                      </p:stCondLst>
                      <p:childTnLst>
                        <p:par>
                          <p:cTn fill="hold" id="714">
                            <p:stCondLst>
                              <p:cond delay="0"/>
                            </p:stCondLst>
                            <p:childTnLst>
                              <p:par>
                                <p:cTn fill="hold" id="715" nodeType="clickEffect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71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>
                                            <p:txEl>
                                              <p:pRg end="220" st="22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dur="2000" fill="freeze" id="717"/>
                                        <p:tgtEl>
                                          <p:spTgt spid="85">
                                            <p:txEl>
                                              <p:pRg end="220" st="22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718">
                      <p:stCondLst>
                        <p:cond delay="indefinite"/>
                      </p:stCondLst>
                      <p:childTnLst>
                        <p:par>
                          <p:cTn fill="hold" id="719">
                            <p:stCondLst>
                              <p:cond delay="0"/>
                            </p:stCondLst>
                            <p:childTnLst>
                              <p:par>
                                <p:cTn fill="hold" id="720" nodeType="clickEffect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72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>
                                            <p:txEl>
                                              <p:pRg end="220" st="22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dur="2000" fill="freeze" id="722"/>
                                        <p:tgtEl>
                                          <p:spTgt spid="85">
                                            <p:txEl>
                                              <p:pRg end="220" st="22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723">
                      <p:stCondLst>
                        <p:cond delay="indefinite"/>
                      </p:stCondLst>
                      <p:childTnLst>
                        <p:par>
                          <p:cTn fill="hold" id="724">
                            <p:stCondLst>
                              <p:cond delay="0"/>
                            </p:stCondLst>
                            <p:childTnLst>
                              <p:par>
                                <p:cTn fill="hold" id="725" nodeType="clickEffect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72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>
                                            <p:txEl>
                                              <p:pRg end="220" st="22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dur="2000" fill="freeze" id="727"/>
                                        <p:tgtEl>
                                          <p:spTgt spid="85">
                                            <p:txEl>
                                              <p:pRg end="220" st="22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728">
                      <p:stCondLst>
                        <p:cond delay="indefinite"/>
                      </p:stCondLst>
                      <p:childTnLst>
                        <p:par>
                          <p:cTn fill="hold" id="729">
                            <p:stCondLst>
                              <p:cond delay="0"/>
                            </p:stCondLst>
                            <p:childTnLst>
                              <p:par>
                                <p:cTn fill="hold" id="730" nodeType="clickEffect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73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>
                                            <p:txEl>
                                              <p:pRg end="220" st="22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dur="2000" fill="freeze" id="732"/>
                                        <p:tgtEl>
                                          <p:spTgt spid="85">
                                            <p:txEl>
                                              <p:pRg end="220" st="22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CustomShape 1"/>
          <p:cNvSpPr/>
          <p:nvPr/>
        </p:nvSpPr>
        <p:spPr>
          <a:xfrm>
            <a:off x="457200" y="704160"/>
            <a:ext cx="8228520" cy="1141920"/>
          </a:xfrm>
          <a:prstGeom prst="rect">
            <a:avLst/>
          </a:prstGeom>
        </p:spPr>
        <p:txBody>
          <a:bodyPr anchor="b" bIns="0" lIns="0" rIns="0" tIns="45000"/>
          <a:p>
            <a:r>
              <a:rPr lang="en-AU" sz="5000">
                <a:solidFill>
                  <a:srgbClr val="04617b"/>
                </a:solidFill>
                <a:latin typeface="Calibri"/>
              </a:rPr>
              <a:t>Polishing your Stories</a:t>
            </a:r>
            <a:endParaRPr/>
          </a:p>
        </p:txBody>
      </p:sp>
      <p:sp>
        <p:nvSpPr>
          <p:cNvPr id="87" name="CustomShape 2"/>
          <p:cNvSpPr/>
          <p:nvPr/>
        </p:nvSpPr>
        <p:spPr>
          <a:xfrm>
            <a:off x="457200" y="1935360"/>
            <a:ext cx="8228520" cy="4388040"/>
          </a:xfrm>
          <a:prstGeom prst="rect">
            <a:avLst/>
          </a:prstGeom>
        </p:spPr>
        <p:txBody>
          <a:bodyPr bIns="45000" lIns="90000" rIns="90000" tIns="45000"/>
          <a:p>
            <a:r>
              <a:rPr lang="en-AU" sz="3600">
                <a:solidFill>
                  <a:srgbClr val="000000"/>
                </a:solidFill>
                <a:latin typeface="Constantia"/>
              </a:rPr>
              <a:t>Rewriting</a:t>
            </a:r>
            <a:endParaRPr/>
          </a:p>
          <a:p>
            <a:r>
              <a:rPr lang="en-AU" sz="3600">
                <a:solidFill>
                  <a:srgbClr val="000000"/>
                </a:solidFill>
                <a:latin typeface="Constantia"/>
              </a:rPr>
              <a:t>Editing</a:t>
            </a:r>
            <a:endParaRPr/>
          </a:p>
          <a:p>
            <a:r>
              <a:rPr lang="en-AU" sz="3600">
                <a:solidFill>
                  <a:srgbClr val="000000"/>
                </a:solidFill>
                <a:latin typeface="Constantia"/>
              </a:rPr>
              <a:t>Workshopping</a:t>
            </a:r>
            <a:endParaRPr/>
          </a:p>
          <a:p>
            <a:r>
              <a:rPr lang="en-AU" sz="3600">
                <a:solidFill>
                  <a:srgbClr val="000000"/>
                </a:solidFill>
                <a:latin typeface="Constantia"/>
              </a:rPr>
              <a:t>Feedback</a:t>
            </a:r>
            <a:endParaRPr/>
          </a:p>
          <a:p>
            <a:r>
              <a:rPr lang="en-AU" sz="3600">
                <a:solidFill>
                  <a:srgbClr val="000000"/>
                </a:solidFill>
                <a:latin typeface="Constantia"/>
              </a:rPr>
              <a:t>Critiques</a:t>
            </a:r>
            <a:endParaRPr/>
          </a:p>
          <a:p>
            <a:r>
              <a:rPr lang="en-AU" sz="3400">
                <a:solidFill>
                  <a:srgbClr val="04617b"/>
                </a:solidFill>
                <a:latin typeface="Arial"/>
              </a:rPr>
              <a:t>HANDOUT 4</a:t>
            </a:r>
            <a:r>
              <a:rPr lang="en-AU" sz="3400">
                <a:solidFill>
                  <a:srgbClr val="000000"/>
                </a:solidFill>
                <a:latin typeface="Constantia"/>
              </a:rPr>
              <a:t>: Critiquing considerations</a:t>
            </a:r>
            <a:endParaRPr/>
          </a:p>
        </p:txBody>
      </p:sp>
    </p:spTree>
  </p:cSld>
  <p:timing>
    <p:tnLst>
      <p:par>
        <p:cTn dur="indefinite" id="733" nodeType="tmRoot" restart="never">
          <p:childTnLst>
            <p:seq>
              <p:cTn dur="indefinite" id="734" nodeType="mainSeq">
                <p:childTnLst>
                  <p:par>
                    <p:cTn fill="hold" id="735">
                      <p:stCondLst>
                        <p:cond delay="indefinite"/>
                      </p:stCondLst>
                      <p:childTnLst>
                        <p:par>
                          <p:cTn fill="hold" id="736">
                            <p:stCondLst>
                              <p:cond delay="0"/>
                            </p:stCondLst>
                            <p:childTnLst>
                              <p:par>
                                <p:cTn fill="hold" id="737" nodeType="clickEffect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738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>
                                            <p:txEl>
                                              <p:pRg end="1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dur="2000" fill="freeze" id="739"/>
                                        <p:tgtEl>
                                          <p:spTgt spid="87">
                                            <p:txEl>
                                              <p:pRg end="10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740">
                      <p:stCondLst>
                        <p:cond delay="indefinite"/>
                      </p:stCondLst>
                      <p:childTnLst>
                        <p:par>
                          <p:cTn fill="hold" id="741">
                            <p:stCondLst>
                              <p:cond delay="0"/>
                            </p:stCondLst>
                            <p:childTnLst>
                              <p:par>
                                <p:cTn fill="hold" id="742" nodeType="clickEffect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743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>
                                            <p:txEl>
                                              <p:pRg end="87" st="8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dur="2000" fill="freeze" id="744"/>
                                        <p:tgtEl>
                                          <p:spTgt spid="87">
                                            <p:txEl>
                                              <p:pRg end="87" st="8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745">
                      <p:stCondLst>
                        <p:cond delay="indefinite"/>
                      </p:stCondLst>
                      <p:childTnLst>
                        <p:par>
                          <p:cTn fill="hold" id="746">
                            <p:stCondLst>
                              <p:cond delay="0"/>
                            </p:stCondLst>
                            <p:childTnLst>
                              <p:par>
                                <p:cTn fill="hold" id="747" nodeType="clickEffect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748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>
                                            <p:txEl>
                                              <p:pRg end="87" st="8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dur="2000" fill="freeze" id="749"/>
                                        <p:tgtEl>
                                          <p:spTgt spid="87">
                                            <p:txEl>
                                              <p:pRg end="87" st="8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750">
                      <p:stCondLst>
                        <p:cond delay="indefinite"/>
                      </p:stCondLst>
                      <p:childTnLst>
                        <p:par>
                          <p:cTn fill="hold" id="751">
                            <p:stCondLst>
                              <p:cond delay="0"/>
                            </p:stCondLst>
                            <p:childTnLst>
                              <p:par>
                                <p:cTn fill="hold" id="752" nodeType="clickEffect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753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>
                                            <p:txEl>
                                              <p:pRg end="87" st="8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dur="2000" fill="freeze" id="754"/>
                                        <p:tgtEl>
                                          <p:spTgt spid="87">
                                            <p:txEl>
                                              <p:pRg end="87" st="8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755">
                      <p:stCondLst>
                        <p:cond delay="indefinite"/>
                      </p:stCondLst>
                      <p:childTnLst>
                        <p:par>
                          <p:cTn fill="hold" id="756">
                            <p:stCondLst>
                              <p:cond delay="0"/>
                            </p:stCondLst>
                            <p:childTnLst>
                              <p:par>
                                <p:cTn fill="hold" id="757" nodeType="clickEffect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758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>
                                            <p:txEl>
                                              <p:pRg end="87" st="8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dur="2000" fill="freeze" id="759"/>
                                        <p:tgtEl>
                                          <p:spTgt spid="87">
                                            <p:txEl>
                                              <p:pRg end="87" st="8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760">
                      <p:stCondLst>
                        <p:cond delay="indefinite"/>
                      </p:stCondLst>
                      <p:childTnLst>
                        <p:par>
                          <p:cTn fill="hold" id="761">
                            <p:stCondLst>
                              <p:cond delay="0"/>
                            </p:stCondLst>
                            <p:childTnLst>
                              <p:par>
                                <p:cTn fill="hold" id="762" nodeType="clickEffect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763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>
                                            <p:txEl>
                                              <p:pRg end="87" st="8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dur="2000" fill="freeze" id="764"/>
                                        <p:tgtEl>
                                          <p:spTgt spid="87">
                                            <p:txEl>
                                              <p:pRg end="87" st="8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CustomShape 1"/>
          <p:cNvSpPr/>
          <p:nvPr/>
        </p:nvSpPr>
        <p:spPr>
          <a:xfrm>
            <a:off x="457200" y="704160"/>
            <a:ext cx="8228520" cy="1141920"/>
          </a:xfrm>
          <a:prstGeom prst="rect">
            <a:avLst/>
          </a:prstGeom>
        </p:spPr>
        <p:txBody>
          <a:bodyPr anchor="b" bIns="0" lIns="0" rIns="0" tIns="45000"/>
          <a:p>
            <a:r>
              <a:rPr lang="en-AU" sz="5000">
                <a:solidFill>
                  <a:srgbClr val="04617b"/>
                </a:solidFill>
                <a:latin typeface="Calibri"/>
              </a:rPr>
              <a:t>Rewriting</a:t>
            </a:r>
            <a:endParaRPr/>
          </a:p>
        </p:txBody>
      </p:sp>
      <p:sp>
        <p:nvSpPr>
          <p:cNvPr id="89" name="CustomShape 2"/>
          <p:cNvSpPr/>
          <p:nvPr/>
        </p:nvSpPr>
        <p:spPr>
          <a:xfrm>
            <a:off x="457200" y="1935360"/>
            <a:ext cx="8228520" cy="4388040"/>
          </a:xfrm>
          <a:prstGeom prst="rect">
            <a:avLst/>
          </a:prstGeom>
        </p:spPr>
        <p:txBody>
          <a:bodyPr bIns="45000" lIns="90000" rIns="90000" tIns="45000"/>
          <a:p>
            <a:r>
              <a:rPr lang="en-AU" sz="3200">
                <a:solidFill>
                  <a:srgbClr val="000000"/>
                </a:solidFill>
                <a:latin typeface="Constantia"/>
              </a:rPr>
              <a:t>Finish first draft before editing</a:t>
            </a:r>
            <a:endParaRPr/>
          </a:p>
          <a:p>
            <a:r>
              <a:rPr lang="en-AU" sz="3200">
                <a:solidFill>
                  <a:srgbClr val="000000"/>
                </a:solidFill>
                <a:latin typeface="Constantia"/>
              </a:rPr>
              <a:t>Reduce by 10%: eliminate unnecessary words and phrases</a:t>
            </a:r>
            <a:endParaRPr/>
          </a:p>
          <a:p>
            <a:r>
              <a:rPr lang="en-AU" sz="3200">
                <a:solidFill>
                  <a:srgbClr val="000000"/>
                </a:solidFill>
                <a:latin typeface="Constantia"/>
              </a:rPr>
              <a:t>Examples:  eliminate subcharacters, change point of view, change tense, cut or alter dialogue, cut back long descriptive passages, use metaphors or similes instead</a:t>
            </a:r>
            <a:endParaRPr/>
          </a:p>
        </p:txBody>
      </p:sp>
    </p:spTree>
  </p:cSld>
  <p:timing>
    <p:tnLst>
      <p:par>
        <p:cTn dur="indefinite" id="765" nodeType="tmRoot" restart="never">
          <p:childTnLst>
            <p:seq>
              <p:cTn dur="indefinite" id="766" nodeType="mainSeq">
                <p:childTnLst>
                  <p:par>
                    <p:cTn fill="hold" id="767">
                      <p:stCondLst>
                        <p:cond delay="indefinite"/>
                      </p:stCondLst>
                      <p:childTnLst>
                        <p:par>
                          <p:cTn fill="hold" id="768">
                            <p:stCondLst>
                              <p:cond delay="0"/>
                            </p:stCondLst>
                            <p:childTnLst>
                              <p:par>
                                <p:cTn fill="hold" id="769" nodeType="clickEffect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77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>
                                            <p:txEl>
                                              <p:pRg end="34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dur="2000" fill="freeze" id="771"/>
                                        <p:tgtEl>
                                          <p:spTgt spid="89">
                                            <p:txEl>
                                              <p:pRg end="34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772">
                      <p:stCondLst>
                        <p:cond delay="indefinite"/>
                      </p:stCondLst>
                      <p:childTnLst>
                        <p:par>
                          <p:cTn fill="hold" id="773">
                            <p:stCondLst>
                              <p:cond delay="0"/>
                            </p:stCondLst>
                            <p:childTnLst>
                              <p:par>
                                <p:cTn fill="hold" id="774" nodeType="clickEffect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77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>
                                            <p:txEl>
                                              <p:pRg end="253" st="25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dur="2000" fill="freeze" id="776"/>
                                        <p:tgtEl>
                                          <p:spTgt spid="89">
                                            <p:txEl>
                                              <p:pRg end="253" st="25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777">
                      <p:stCondLst>
                        <p:cond delay="indefinite"/>
                      </p:stCondLst>
                      <p:childTnLst>
                        <p:par>
                          <p:cTn fill="hold" id="778">
                            <p:stCondLst>
                              <p:cond delay="0"/>
                            </p:stCondLst>
                            <p:childTnLst>
                              <p:par>
                                <p:cTn fill="hold" id="779" nodeType="clickEffect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7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>
                                            <p:txEl>
                                              <p:pRg end="253" st="25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dur="2000" fill="freeze" id="781"/>
                                        <p:tgtEl>
                                          <p:spTgt spid="89">
                                            <p:txEl>
                                              <p:pRg end="253" st="25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CustomShape 1"/>
          <p:cNvSpPr/>
          <p:nvPr/>
        </p:nvSpPr>
        <p:spPr>
          <a:xfrm>
            <a:off x="457200" y="704160"/>
            <a:ext cx="8228520" cy="1141920"/>
          </a:xfrm>
          <a:prstGeom prst="rect">
            <a:avLst/>
          </a:prstGeom>
        </p:spPr>
        <p:txBody>
          <a:bodyPr anchor="b" bIns="0" lIns="0" rIns="0" tIns="45000"/>
          <a:p>
            <a:r>
              <a:rPr lang="en-AU" sz="5000">
                <a:solidFill>
                  <a:srgbClr val="04617b"/>
                </a:solidFill>
                <a:latin typeface="Calibri"/>
              </a:rPr>
              <a:t>Editing</a:t>
            </a:r>
            <a:endParaRPr/>
          </a:p>
        </p:txBody>
      </p:sp>
      <p:sp>
        <p:nvSpPr>
          <p:cNvPr id="91" name="CustomShape 2"/>
          <p:cNvSpPr/>
          <p:nvPr/>
        </p:nvSpPr>
        <p:spPr>
          <a:xfrm>
            <a:off x="457200" y="1935360"/>
            <a:ext cx="8228520" cy="4388040"/>
          </a:xfrm>
          <a:prstGeom prst="rect">
            <a:avLst/>
          </a:prstGeom>
        </p:spPr>
        <p:txBody>
          <a:bodyPr bIns="45000" lIns="90000" rIns="90000" tIns="45000"/>
          <a:p>
            <a:r>
              <a:rPr lang="en-AU" sz="3600">
                <a:solidFill>
                  <a:srgbClr val="000000"/>
                </a:solidFill>
                <a:latin typeface="Constantia"/>
              </a:rPr>
              <a:t>Check your format</a:t>
            </a:r>
            <a:endParaRPr/>
          </a:p>
          <a:p>
            <a:r>
              <a:rPr lang="en-AU" sz="3600">
                <a:solidFill>
                  <a:srgbClr val="000000"/>
                </a:solidFill>
                <a:latin typeface="Constantia"/>
              </a:rPr>
              <a:t>Check spelling, grammar, punctuation</a:t>
            </a:r>
            <a:endParaRPr/>
          </a:p>
          <a:p>
            <a:r>
              <a:rPr lang="en-AU" sz="3600">
                <a:solidFill>
                  <a:srgbClr val="000000"/>
                </a:solidFill>
                <a:latin typeface="Constantia"/>
              </a:rPr>
              <a:t>Check your word count</a:t>
            </a:r>
            <a:endParaRPr/>
          </a:p>
          <a:p>
            <a:r>
              <a:rPr lang="en-AU" sz="3600">
                <a:solidFill>
                  <a:srgbClr val="000000"/>
                </a:solidFill>
                <a:latin typeface="Constantia"/>
              </a:rPr>
              <a:t>Check again, then have someone else read your work</a:t>
            </a:r>
            <a:endParaRPr/>
          </a:p>
        </p:txBody>
      </p:sp>
    </p:spTree>
  </p:cSld>
  <p:timing>
    <p:tnLst>
      <p:par>
        <p:cTn dur="indefinite" id="782" nodeType="tmRoot" restart="never">
          <p:childTnLst>
            <p:seq>
              <p:cTn dur="indefinite" id="783" nodeType="mainSeq">
                <p:childTnLst>
                  <p:par>
                    <p:cTn fill="hold" id="784">
                      <p:stCondLst>
                        <p:cond delay="indefinite"/>
                      </p:stCondLst>
                      <p:childTnLst>
                        <p:par>
                          <p:cTn fill="hold" id="785">
                            <p:stCondLst>
                              <p:cond delay="0"/>
                            </p:stCondLst>
                            <p:childTnLst>
                              <p:par>
                                <p:cTn fill="hold" id="786" nodeType="clickEffect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787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>
                                            <p:txEl>
                                              <p:pRg end="18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dur="2000" fill="freeze" id="788"/>
                                        <p:tgtEl>
                                          <p:spTgt spid="91">
                                            <p:txEl>
                                              <p:pRg end="18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789">
                      <p:stCondLst>
                        <p:cond delay="indefinite"/>
                      </p:stCondLst>
                      <p:childTnLst>
                        <p:par>
                          <p:cTn fill="hold" id="790">
                            <p:stCondLst>
                              <p:cond delay="0"/>
                            </p:stCondLst>
                            <p:childTnLst>
                              <p:par>
                                <p:cTn fill="hold" id="791" nodeType="clickEffect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792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>
                                            <p:txEl>
                                              <p:pRg end="128" st="12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dur="2000" fill="freeze" id="793"/>
                                        <p:tgtEl>
                                          <p:spTgt spid="91">
                                            <p:txEl>
                                              <p:pRg end="128" st="12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794">
                      <p:stCondLst>
                        <p:cond delay="indefinite"/>
                      </p:stCondLst>
                      <p:childTnLst>
                        <p:par>
                          <p:cTn fill="hold" id="795">
                            <p:stCondLst>
                              <p:cond delay="0"/>
                            </p:stCondLst>
                            <p:childTnLst>
                              <p:par>
                                <p:cTn fill="hold" id="796" nodeType="clickEffect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797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>
                                            <p:txEl>
                                              <p:pRg end="128" st="12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dur="2000" fill="freeze" id="798"/>
                                        <p:tgtEl>
                                          <p:spTgt spid="91">
                                            <p:txEl>
                                              <p:pRg end="128" st="12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799">
                      <p:stCondLst>
                        <p:cond delay="indefinite"/>
                      </p:stCondLst>
                      <p:childTnLst>
                        <p:par>
                          <p:cTn fill="hold" id="800">
                            <p:stCondLst>
                              <p:cond delay="0"/>
                            </p:stCondLst>
                            <p:childTnLst>
                              <p:par>
                                <p:cTn fill="hold" id="801" nodeType="clickEffect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802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>
                                            <p:txEl>
                                              <p:pRg end="128" st="12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dur="2000" fill="freeze" id="803"/>
                                        <p:tgtEl>
                                          <p:spTgt spid="91">
                                            <p:txEl>
                                              <p:pRg end="128" st="12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CustomShape 1"/>
          <p:cNvSpPr/>
          <p:nvPr/>
        </p:nvSpPr>
        <p:spPr>
          <a:xfrm>
            <a:off x="457200" y="704160"/>
            <a:ext cx="8228520" cy="1141920"/>
          </a:xfrm>
          <a:prstGeom prst="rect">
            <a:avLst/>
          </a:prstGeom>
        </p:spPr>
        <p:txBody>
          <a:bodyPr anchor="b" bIns="0" lIns="0" rIns="0" tIns="45000"/>
          <a:p>
            <a:r>
              <a:rPr lang="en-AU" sz="5000">
                <a:solidFill>
                  <a:srgbClr val="04617b"/>
                </a:solidFill>
                <a:latin typeface="Calibri"/>
              </a:rPr>
              <a:t>Workshopping</a:t>
            </a:r>
            <a:endParaRPr/>
          </a:p>
        </p:txBody>
      </p:sp>
      <p:sp>
        <p:nvSpPr>
          <p:cNvPr id="93" name="CustomShape 2"/>
          <p:cNvSpPr/>
          <p:nvPr/>
        </p:nvSpPr>
        <p:spPr>
          <a:xfrm>
            <a:off x="457200" y="1935360"/>
            <a:ext cx="8228520" cy="4388040"/>
          </a:xfrm>
          <a:prstGeom prst="rect">
            <a:avLst/>
          </a:prstGeom>
        </p:spPr>
        <p:txBody>
          <a:bodyPr bIns="45000" lIns="90000" rIns="90000" tIns="45000"/>
          <a:p>
            <a:r>
              <a:rPr lang="en-AU" sz="3600">
                <a:solidFill>
                  <a:srgbClr val="000000"/>
                </a:solidFill>
                <a:latin typeface="Constantia"/>
              </a:rPr>
              <a:t>Seek other like-minded people</a:t>
            </a:r>
            <a:endParaRPr/>
          </a:p>
          <a:p>
            <a:r>
              <a:rPr lang="en-AU" sz="3600">
                <a:solidFill>
                  <a:srgbClr val="000000"/>
                </a:solidFill>
                <a:latin typeface="Constantia"/>
              </a:rPr>
              <a:t>Attend local writer’s groups</a:t>
            </a:r>
            <a:endParaRPr/>
          </a:p>
          <a:p>
            <a:r>
              <a:rPr lang="en-AU" sz="3600">
                <a:solidFill>
                  <a:srgbClr val="000000"/>
                </a:solidFill>
                <a:latin typeface="Constantia"/>
              </a:rPr>
              <a:t>Remember: other writers attend for the same reason you do!</a:t>
            </a:r>
            <a:endParaRPr/>
          </a:p>
        </p:txBody>
      </p:sp>
    </p:spTree>
  </p:cSld>
  <p:timing>
    <p:tnLst>
      <p:par>
        <p:cTn dur="indefinite" id="804" nodeType="tmRoot" restart="never">
          <p:childTnLst>
            <p:seq>
              <p:cTn dur="indefinite" id="805" nodeType="mainSeq">
                <p:childTnLst>
                  <p:par>
                    <p:cTn fill="hold" id="806">
                      <p:stCondLst>
                        <p:cond delay="indefinite"/>
                      </p:stCondLst>
                      <p:childTnLst>
                        <p:par>
                          <p:cTn fill="hold" id="807">
                            <p:stCondLst>
                              <p:cond delay="0"/>
                            </p:stCondLst>
                            <p:childTnLst>
                              <p:par>
                                <p:cTn fill="hold" id="808" nodeType="clickEffect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809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>
                                            <p:txEl>
                                              <p:pRg end="3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dur="2000" fill="freeze" id="810"/>
                                        <p:tgtEl>
                                          <p:spTgt spid="93">
                                            <p:txEl>
                                              <p:pRg end="30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811">
                      <p:stCondLst>
                        <p:cond delay="indefinite"/>
                      </p:stCondLst>
                      <p:childTnLst>
                        <p:par>
                          <p:cTn fill="hold" id="812">
                            <p:stCondLst>
                              <p:cond delay="0"/>
                            </p:stCondLst>
                            <p:childTnLst>
                              <p:par>
                                <p:cTn fill="hold" id="813" nodeType="clickEffect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814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>
                                            <p:txEl>
                                              <p:pRg end="118" st="1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dur="2000" fill="freeze" id="815"/>
                                        <p:tgtEl>
                                          <p:spTgt spid="93">
                                            <p:txEl>
                                              <p:pRg end="118" st="11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816">
                      <p:stCondLst>
                        <p:cond delay="indefinite"/>
                      </p:stCondLst>
                      <p:childTnLst>
                        <p:par>
                          <p:cTn fill="hold" id="817">
                            <p:stCondLst>
                              <p:cond delay="0"/>
                            </p:stCondLst>
                            <p:childTnLst>
                              <p:par>
                                <p:cTn fill="hold" id="818" nodeType="clickEffect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819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>
                                            <p:txEl>
                                              <p:pRg end="118" st="1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dur="2000" fill="freeze" id="820"/>
                                        <p:tgtEl>
                                          <p:spTgt spid="93">
                                            <p:txEl>
                                              <p:pRg end="118" st="11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CustomShape 1"/>
          <p:cNvSpPr/>
          <p:nvPr/>
        </p:nvSpPr>
        <p:spPr>
          <a:xfrm>
            <a:off x="457200" y="704160"/>
            <a:ext cx="8228520" cy="1141920"/>
          </a:xfrm>
          <a:prstGeom prst="rect">
            <a:avLst/>
          </a:prstGeom>
        </p:spPr>
        <p:txBody>
          <a:bodyPr anchor="b" bIns="0" lIns="0" rIns="0" tIns="45000"/>
          <a:p>
            <a:r>
              <a:rPr lang="en-AU" sz="5000">
                <a:solidFill>
                  <a:srgbClr val="04617b"/>
                </a:solidFill>
                <a:latin typeface="Calibri"/>
              </a:rPr>
              <a:t>Feedback</a:t>
            </a:r>
            <a:endParaRPr/>
          </a:p>
        </p:txBody>
      </p:sp>
      <p:sp>
        <p:nvSpPr>
          <p:cNvPr id="95" name="CustomShape 2"/>
          <p:cNvSpPr/>
          <p:nvPr/>
        </p:nvSpPr>
        <p:spPr>
          <a:xfrm>
            <a:off x="457200" y="1935360"/>
            <a:ext cx="8228520" cy="4388040"/>
          </a:xfrm>
          <a:prstGeom prst="rect">
            <a:avLst/>
          </a:prstGeom>
        </p:spPr>
        <p:txBody>
          <a:bodyPr bIns="45000" lIns="90000" rIns="90000" tIns="45000"/>
          <a:p>
            <a:r>
              <a:rPr lang="en-AU" sz="3200">
                <a:solidFill>
                  <a:srgbClr val="000000"/>
                </a:solidFill>
                <a:latin typeface="Constantia"/>
              </a:rPr>
              <a:t>Actively seek feedback from friends, family, workmates</a:t>
            </a:r>
            <a:endParaRPr/>
          </a:p>
          <a:p>
            <a:r>
              <a:rPr lang="en-AU" sz="3200">
                <a:solidFill>
                  <a:srgbClr val="000000"/>
                </a:solidFill>
                <a:latin typeface="Constantia"/>
              </a:rPr>
              <a:t>Everyone’s feedback will be different; take note and compare</a:t>
            </a:r>
            <a:endParaRPr/>
          </a:p>
          <a:p>
            <a:r>
              <a:rPr lang="en-AU" sz="3200">
                <a:solidFill>
                  <a:srgbClr val="000000"/>
                </a:solidFill>
                <a:latin typeface="Constantia"/>
              </a:rPr>
              <a:t>Feedback helps to identify strengths and weaknesses in your story</a:t>
            </a:r>
            <a:endParaRPr/>
          </a:p>
          <a:p>
            <a:r>
              <a:rPr lang="en-AU" sz="3200">
                <a:solidFill>
                  <a:srgbClr val="000000"/>
                </a:solidFill>
                <a:latin typeface="Constantia"/>
              </a:rPr>
              <a:t>Read your story out aloud; how does it sound?</a:t>
            </a:r>
            <a:endParaRPr/>
          </a:p>
        </p:txBody>
      </p:sp>
    </p:spTree>
  </p:cSld>
  <p:timing>
    <p:tnLst>
      <p:par>
        <p:cTn dur="indefinite" id="821" nodeType="tmRoot" restart="never">
          <p:childTnLst>
            <p:seq>
              <p:cTn dur="indefinite" id="822" nodeType="mainSeq">
                <p:childTnLst>
                  <p:par>
                    <p:cTn fill="hold" id="823">
                      <p:stCondLst>
                        <p:cond delay="indefinite"/>
                      </p:stCondLst>
                      <p:childTnLst>
                        <p:par>
                          <p:cTn fill="hold" id="824">
                            <p:stCondLst>
                              <p:cond delay="0"/>
                            </p:stCondLst>
                            <p:childTnLst>
                              <p:par>
                                <p:cTn fill="hold" id="825" nodeType="clickEffect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82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>
                                            <p:txEl>
                                              <p:pRg end="55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dur="2000" fill="freeze" id="827"/>
                                        <p:tgtEl>
                                          <p:spTgt spid="95">
                                            <p:txEl>
                                              <p:pRg end="55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828">
                      <p:stCondLst>
                        <p:cond delay="indefinite"/>
                      </p:stCondLst>
                      <p:childTnLst>
                        <p:par>
                          <p:cTn fill="hold" id="829">
                            <p:stCondLst>
                              <p:cond delay="0"/>
                            </p:stCondLst>
                            <p:childTnLst>
                              <p:par>
                                <p:cTn fill="hold" id="830" nodeType="clickEffect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83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>
                                            <p:txEl>
                                              <p:pRg end="228" st="22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dur="2000" fill="freeze" id="832"/>
                                        <p:tgtEl>
                                          <p:spTgt spid="95">
                                            <p:txEl>
                                              <p:pRg end="228" st="22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833">
                      <p:stCondLst>
                        <p:cond delay="indefinite"/>
                      </p:stCondLst>
                      <p:childTnLst>
                        <p:par>
                          <p:cTn fill="hold" id="834">
                            <p:stCondLst>
                              <p:cond delay="0"/>
                            </p:stCondLst>
                            <p:childTnLst>
                              <p:par>
                                <p:cTn fill="hold" id="835" nodeType="clickEffect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83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>
                                            <p:txEl>
                                              <p:pRg end="228" st="22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dur="2000" fill="freeze" id="837"/>
                                        <p:tgtEl>
                                          <p:spTgt spid="95">
                                            <p:txEl>
                                              <p:pRg end="228" st="22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838">
                      <p:stCondLst>
                        <p:cond delay="indefinite"/>
                      </p:stCondLst>
                      <p:childTnLst>
                        <p:par>
                          <p:cTn fill="hold" id="839">
                            <p:stCondLst>
                              <p:cond delay="0"/>
                            </p:stCondLst>
                            <p:childTnLst>
                              <p:par>
                                <p:cTn fill="hold" id="840" nodeType="clickEffect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84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>
                                            <p:txEl>
                                              <p:pRg end="228" st="22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dur="2000" fill="freeze" id="842"/>
                                        <p:tgtEl>
                                          <p:spTgt spid="95">
                                            <p:txEl>
                                              <p:pRg end="228" st="22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CustomShape 1"/>
          <p:cNvSpPr/>
          <p:nvPr/>
        </p:nvSpPr>
        <p:spPr>
          <a:xfrm>
            <a:off x="457200" y="704160"/>
            <a:ext cx="8228520" cy="1141920"/>
          </a:xfrm>
          <a:prstGeom prst="rect">
            <a:avLst/>
          </a:prstGeom>
        </p:spPr>
        <p:txBody>
          <a:bodyPr anchor="b" bIns="0" lIns="0" rIns="0" tIns="45000"/>
          <a:p>
            <a:r>
              <a:rPr lang="en-AU" sz="5000">
                <a:solidFill>
                  <a:srgbClr val="04617b"/>
                </a:solidFill>
                <a:latin typeface="Calibri"/>
              </a:rPr>
              <a:t>Critiques</a:t>
            </a:r>
            <a:endParaRPr/>
          </a:p>
        </p:txBody>
      </p:sp>
      <p:sp>
        <p:nvSpPr>
          <p:cNvPr id="97" name="CustomShape 2"/>
          <p:cNvSpPr/>
          <p:nvPr/>
        </p:nvSpPr>
        <p:spPr>
          <a:xfrm>
            <a:off x="457200" y="1935360"/>
            <a:ext cx="8228520" cy="4388040"/>
          </a:xfrm>
          <a:prstGeom prst="rect">
            <a:avLst/>
          </a:prstGeom>
        </p:spPr>
        <p:txBody>
          <a:bodyPr bIns="45000" lIns="90000" rIns="90000" tIns="45000"/>
          <a:p>
            <a:r>
              <a:rPr lang="en-AU" sz="3600">
                <a:solidFill>
                  <a:srgbClr val="000000"/>
                </a:solidFill>
                <a:latin typeface="Constantia"/>
              </a:rPr>
              <a:t>Sensitivity and constructive criticism are the keywords</a:t>
            </a:r>
            <a:endParaRPr/>
          </a:p>
          <a:p>
            <a:r>
              <a:rPr lang="en-AU" sz="3600">
                <a:solidFill>
                  <a:srgbClr val="000000"/>
                </a:solidFill>
                <a:latin typeface="Constantia"/>
              </a:rPr>
              <a:t>Always balance negative points with positive points</a:t>
            </a:r>
            <a:endParaRPr/>
          </a:p>
          <a:p>
            <a:r>
              <a:rPr lang="en-AU" sz="3600">
                <a:solidFill>
                  <a:srgbClr val="000000"/>
                </a:solidFill>
                <a:latin typeface="Constantia"/>
              </a:rPr>
              <a:t>Accept criticism and take note</a:t>
            </a:r>
            <a:endParaRPr/>
          </a:p>
          <a:p>
            <a:r>
              <a:rPr lang="en-AU" sz="3600">
                <a:solidFill>
                  <a:srgbClr val="000000"/>
                </a:solidFill>
                <a:latin typeface="Constantia"/>
              </a:rPr>
              <a:t>It’s too late to re-write once your story is in print</a:t>
            </a:r>
            <a:endParaRPr/>
          </a:p>
          <a:p>
            <a:endParaRPr/>
          </a:p>
        </p:txBody>
      </p:sp>
    </p:spTree>
  </p:cSld>
  <p:timing>
    <p:tnLst>
      <p:par>
        <p:cTn dur="indefinite" id="843" nodeType="tmRoot" restart="never">
          <p:childTnLst>
            <p:seq>
              <p:cTn dur="indefinite" id="844" nodeType="mainSeq">
                <p:childTnLst>
                  <p:par>
                    <p:cTn fill="hold" id="845">
                      <p:stCondLst>
                        <p:cond delay="indefinite"/>
                      </p:stCondLst>
                      <p:childTnLst>
                        <p:par>
                          <p:cTn fill="hold" id="846">
                            <p:stCondLst>
                              <p:cond delay="0"/>
                            </p:stCondLst>
                            <p:childTnLst>
                              <p:par>
                                <p:cTn fill="hold" id="847" nodeType="clickEffect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848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>
                                            <p:txEl>
                                              <p:pRg end="56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dur="2000" fill="freeze" id="849"/>
                                        <p:tgtEl>
                                          <p:spTgt spid="97">
                                            <p:txEl>
                                              <p:pRg end="56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850">
                      <p:stCondLst>
                        <p:cond delay="indefinite"/>
                      </p:stCondLst>
                      <p:childTnLst>
                        <p:par>
                          <p:cTn fill="hold" id="851">
                            <p:stCondLst>
                              <p:cond delay="0"/>
                            </p:stCondLst>
                            <p:childTnLst>
                              <p:par>
                                <p:cTn fill="hold" id="852" nodeType="clickEffect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853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>
                                            <p:txEl>
                                              <p:pRg end="194" st="19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dur="2000" fill="freeze" id="854"/>
                                        <p:tgtEl>
                                          <p:spTgt spid="97">
                                            <p:txEl>
                                              <p:pRg end="194" st="19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855">
                      <p:stCondLst>
                        <p:cond delay="indefinite"/>
                      </p:stCondLst>
                      <p:childTnLst>
                        <p:par>
                          <p:cTn fill="hold" id="856">
                            <p:stCondLst>
                              <p:cond delay="0"/>
                            </p:stCondLst>
                            <p:childTnLst>
                              <p:par>
                                <p:cTn fill="hold" id="857" nodeType="clickEffect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858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>
                                            <p:txEl>
                                              <p:pRg end="194" st="19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dur="2000" fill="freeze" id="859"/>
                                        <p:tgtEl>
                                          <p:spTgt spid="97">
                                            <p:txEl>
                                              <p:pRg end="194" st="19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860">
                      <p:stCondLst>
                        <p:cond delay="indefinite"/>
                      </p:stCondLst>
                      <p:childTnLst>
                        <p:par>
                          <p:cTn fill="hold" id="861">
                            <p:stCondLst>
                              <p:cond delay="0"/>
                            </p:stCondLst>
                            <p:childTnLst>
                              <p:par>
                                <p:cTn fill="hold" id="862" nodeType="clickEffect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863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>
                                            <p:txEl>
                                              <p:pRg end="194" st="19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dur="2000" fill="freeze" id="864"/>
                                        <p:tgtEl>
                                          <p:spTgt spid="97">
                                            <p:txEl>
                                              <p:pRg end="194" st="19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CustomShape 1"/>
          <p:cNvSpPr/>
          <p:nvPr/>
        </p:nvSpPr>
        <p:spPr>
          <a:xfrm>
            <a:off x="457200" y="704160"/>
            <a:ext cx="8228520" cy="1141920"/>
          </a:xfrm>
          <a:prstGeom prst="rect">
            <a:avLst/>
          </a:prstGeom>
        </p:spPr>
        <p:txBody>
          <a:bodyPr anchor="b" bIns="0" lIns="0" rIns="0" tIns="45000"/>
          <a:p>
            <a:r>
              <a:rPr lang="en-AU" sz="5000">
                <a:solidFill>
                  <a:srgbClr val="04617b"/>
                </a:solidFill>
                <a:latin typeface="Calibri"/>
              </a:rPr>
              <a:t>Audiovisual Presentation</a:t>
            </a:r>
            <a:endParaRPr/>
          </a:p>
        </p:txBody>
      </p:sp>
      <p:sp>
        <p:nvSpPr>
          <p:cNvPr id="21" name="CustomShape 2"/>
          <p:cNvSpPr/>
          <p:nvPr/>
        </p:nvSpPr>
        <p:spPr>
          <a:xfrm>
            <a:off x="457200" y="2853000"/>
            <a:ext cx="8228520" cy="3470760"/>
          </a:xfrm>
          <a:prstGeom prst="rect">
            <a:avLst/>
          </a:prstGeom>
        </p:spPr>
      </p:sp>
      <p:sp>
        <p:nvSpPr>
          <p:cNvPr id="22" name="TextShape 3"/>
          <p:cNvSpPr txBox="1"/>
          <p:nvPr/>
        </p:nvSpPr>
        <p:spPr>
          <a:xfrm>
            <a:off x="540000" y="2780640"/>
            <a:ext cx="2534760" cy="459360"/>
          </a:xfrm>
          <a:prstGeom prst="rect">
            <a:avLst/>
          </a:prstGeom>
        </p:spPr>
        <p:txBody>
          <a:bodyPr bIns="45000" lIns="90000" rIns="90000" tIns="45000" wrap="none"/>
          <a:p>
            <a:r>
              <a:rPr lang="en-AU" sz="2600">
                <a:hlinkClick r:id="rId1"/>
              </a:rPr>
              <a:t>Inspiring authors</a:t>
            </a:r>
            <a:endParaRPr/>
          </a:p>
        </p:txBody>
      </p:sp>
    </p:spTree>
  </p:cSld>
  <p:timing>
    <p:tnLst>
      <p:par>
        <p:cTn dur="indefinite" id="52" nodeType="tmRoot" restart="never">
          <p:childTnLst>
            <p:seq>
              <p:cTn dur="indefinite" id="53" nodeType="mainSeq">
                <p:childTnLst>
                  <p:par>
                    <p:cTn fill="hold" id="54">
                      <p:stCondLst>
                        <p:cond delay="indefinite"/>
                      </p:stCondLst>
                      <p:childTnLst>
                        <p:par>
                          <p:cTn fill="hold" id="55">
                            <p:stCondLst>
                              <p:cond delay="0"/>
                            </p:stCondLst>
                            <p:childTnLst>
                              <p:par>
                                <p:cTn fill="hold" id="56" nodeType="clickEffect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57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end="1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dur="2000" fill="freeze" id="58"/>
                                        <p:tgtEl>
                                          <p:spTgt spid="21">
                                            <p:txEl>
                                              <p:pRg end="1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CustomShape 1"/>
          <p:cNvSpPr/>
          <p:nvPr/>
        </p:nvSpPr>
        <p:spPr>
          <a:xfrm>
            <a:off x="457200" y="704160"/>
            <a:ext cx="8228520" cy="1141920"/>
          </a:xfrm>
          <a:prstGeom prst="rect">
            <a:avLst/>
          </a:prstGeom>
        </p:spPr>
        <p:txBody>
          <a:bodyPr anchor="b" bIns="0" lIns="0" rIns="0" tIns="45000"/>
          <a:p>
            <a:r>
              <a:rPr lang="en-AU" sz="5000">
                <a:solidFill>
                  <a:srgbClr val="04617b"/>
                </a:solidFill>
                <a:latin typeface="Calibri"/>
              </a:rPr>
              <a:t>Editing Exercise</a:t>
            </a:r>
            <a:endParaRPr/>
          </a:p>
        </p:txBody>
      </p:sp>
      <p:sp>
        <p:nvSpPr>
          <p:cNvPr id="99" name="CustomShape 2"/>
          <p:cNvSpPr/>
          <p:nvPr/>
        </p:nvSpPr>
        <p:spPr>
          <a:xfrm>
            <a:off x="457200" y="2421000"/>
            <a:ext cx="8228520" cy="3902760"/>
          </a:xfrm>
          <a:prstGeom prst="rect">
            <a:avLst/>
          </a:prstGeom>
        </p:spPr>
        <p:txBody>
          <a:bodyPr bIns="45000" lIns="90000" rIns="90000" tIns="45000"/>
          <a:p>
            <a:r>
              <a:rPr lang="en-AU" sz="4000">
                <a:solidFill>
                  <a:srgbClr val="04617b"/>
                </a:solidFill>
                <a:latin typeface="Arial"/>
              </a:rPr>
              <a:t>HANDOUT 5</a:t>
            </a:r>
            <a:r>
              <a:rPr lang="en-AU" sz="3600">
                <a:solidFill>
                  <a:srgbClr val="000000"/>
                </a:solidFill>
                <a:latin typeface="Constantia"/>
              </a:rPr>
              <a:t>: Edit sample passage however you wish</a:t>
            </a:r>
            <a:endParaRPr/>
          </a:p>
          <a:p>
            <a:r>
              <a:rPr lang="en-AU" sz="3600">
                <a:solidFill>
                  <a:srgbClr val="000000"/>
                </a:solidFill>
                <a:latin typeface="Constantia"/>
              </a:rPr>
              <a:t>Workshop discussion</a:t>
            </a:r>
            <a:endParaRPr/>
          </a:p>
          <a:p>
            <a:r>
              <a:rPr lang="en-AU" sz="4000">
                <a:solidFill>
                  <a:srgbClr val="04617b"/>
                </a:solidFill>
                <a:latin typeface="Arial"/>
              </a:rPr>
              <a:t>HANDOUT 6</a:t>
            </a:r>
            <a:r>
              <a:rPr lang="en-AU" sz="3600">
                <a:solidFill>
                  <a:srgbClr val="000000"/>
                </a:solidFill>
                <a:latin typeface="Constantia"/>
              </a:rPr>
              <a:t>: Author’s own editing</a:t>
            </a:r>
            <a:endParaRPr/>
          </a:p>
        </p:txBody>
      </p:sp>
    </p:spTree>
  </p:cSld>
  <p:timing>
    <p:tnLst>
      <p:par>
        <p:cTn dur="indefinite" id="865" nodeType="tmRoot" restart="never">
          <p:childTnLst>
            <p:seq>
              <p:cTn dur="indefinite" id="866" nodeType="mainSeq">
                <p:childTnLst>
                  <p:par>
                    <p:cTn fill="hold" id="867">
                      <p:stCondLst>
                        <p:cond delay="indefinite"/>
                      </p:stCondLst>
                      <p:childTnLst>
                        <p:par>
                          <p:cTn fill="hold" id="868">
                            <p:stCondLst>
                              <p:cond delay="0"/>
                            </p:stCondLst>
                            <p:childTnLst>
                              <p:par>
                                <p:cTn fill="hold" id="869" nodeType="clickEffect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87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>
                                            <p:txEl>
                                              <p:pRg end="48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dur="2000" fill="freeze" id="871"/>
                                        <p:tgtEl>
                                          <p:spTgt spid="99">
                                            <p:txEl>
                                              <p:pRg end="48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872">
                      <p:stCondLst>
                        <p:cond delay="indefinite"/>
                      </p:stCondLst>
                      <p:childTnLst>
                        <p:par>
                          <p:cTn fill="hold" id="873">
                            <p:stCondLst>
                              <p:cond delay="0"/>
                            </p:stCondLst>
                            <p:childTnLst>
                              <p:par>
                                <p:cTn fill="hold" id="874" nodeType="clickEffect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87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>
                                            <p:txEl>
                                              <p:pRg end="100" st="10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dur="2000" fill="freeze" id="876"/>
                                        <p:tgtEl>
                                          <p:spTgt spid="99">
                                            <p:txEl>
                                              <p:pRg end="100" st="10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877">
                      <p:stCondLst>
                        <p:cond delay="indefinite"/>
                      </p:stCondLst>
                      <p:childTnLst>
                        <p:par>
                          <p:cTn fill="hold" id="878">
                            <p:stCondLst>
                              <p:cond delay="0"/>
                            </p:stCondLst>
                            <p:childTnLst>
                              <p:par>
                                <p:cTn fill="hold" id="879" nodeType="clickEffect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8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>
                                            <p:txEl>
                                              <p:pRg end="100" st="10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dur="2000" fill="freeze" id="881"/>
                                        <p:tgtEl>
                                          <p:spTgt spid="99">
                                            <p:txEl>
                                              <p:pRg end="100" st="10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CustomShape 1"/>
          <p:cNvSpPr/>
          <p:nvPr/>
        </p:nvSpPr>
        <p:spPr>
          <a:xfrm>
            <a:off x="457200" y="704160"/>
            <a:ext cx="8228520" cy="1141920"/>
          </a:xfrm>
          <a:prstGeom prst="rect">
            <a:avLst/>
          </a:prstGeom>
        </p:spPr>
        <p:txBody>
          <a:bodyPr anchor="b" bIns="0" lIns="0" rIns="0" tIns="45000"/>
          <a:p>
            <a:r>
              <a:rPr lang="en-AU" sz="5000">
                <a:solidFill>
                  <a:srgbClr val="04617b"/>
                </a:solidFill>
                <a:latin typeface="Calibri"/>
              </a:rPr>
              <a:t>Critiquing exercise</a:t>
            </a:r>
            <a:endParaRPr/>
          </a:p>
        </p:txBody>
      </p:sp>
      <p:sp>
        <p:nvSpPr>
          <p:cNvPr id="101" name="CustomShape 2"/>
          <p:cNvSpPr/>
          <p:nvPr/>
        </p:nvSpPr>
        <p:spPr>
          <a:xfrm>
            <a:off x="457200" y="2493000"/>
            <a:ext cx="8228520" cy="3830760"/>
          </a:xfrm>
          <a:prstGeom prst="rect">
            <a:avLst/>
          </a:prstGeom>
        </p:spPr>
        <p:txBody>
          <a:bodyPr bIns="45000" lIns="90000" rIns="90000" tIns="45000"/>
          <a:p>
            <a:r>
              <a:rPr lang="en-AU" sz="3600">
                <a:solidFill>
                  <a:srgbClr val="000000"/>
                </a:solidFill>
                <a:latin typeface="Constantia"/>
              </a:rPr>
              <a:t>Critique another person’s synopsis</a:t>
            </a:r>
            <a:endParaRPr/>
          </a:p>
        </p:txBody>
      </p:sp>
    </p:spTree>
  </p:cSld>
  <p:timing>
    <p:tnLst>
      <p:par>
        <p:cTn dur="indefinite" id="882" nodeType="tmRoot" restart="never">
          <p:childTnLst>
            <p:seq>
              <p:cTn dur="indefinite" id="883" nodeType="mainSeq">
                <p:childTnLst>
                  <p:par>
                    <p:cTn fill="hold" id="884">
                      <p:stCondLst>
                        <p:cond delay="indefinite"/>
                      </p:stCondLst>
                      <p:childTnLst>
                        <p:par>
                          <p:cTn fill="hold" id="885">
                            <p:stCondLst>
                              <p:cond delay="0"/>
                            </p:stCondLst>
                            <p:childTnLst>
                              <p:par>
                                <p:cTn fill="hold" id="886" nodeType="clickEffect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887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>
                                            <p:txEl>
                                              <p:pRg end="35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dur="2000" fill="freeze" id="888"/>
                                        <p:tgtEl>
                                          <p:spTgt spid="101">
                                            <p:txEl>
                                              <p:pRg end="35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CustomShape 1"/>
          <p:cNvSpPr/>
          <p:nvPr/>
        </p:nvSpPr>
        <p:spPr>
          <a:xfrm>
            <a:off x="457200" y="704160"/>
            <a:ext cx="8228520" cy="1141920"/>
          </a:xfrm>
          <a:prstGeom prst="rect">
            <a:avLst/>
          </a:prstGeom>
        </p:spPr>
        <p:txBody>
          <a:bodyPr anchor="b" bIns="0" lIns="0" rIns="0" tIns="45000"/>
          <a:p>
            <a:r>
              <a:rPr lang="en-AU" sz="5000">
                <a:solidFill>
                  <a:srgbClr val="04617b"/>
                </a:solidFill>
                <a:latin typeface="Calibri"/>
              </a:rPr>
              <a:t>Workshop Discussion</a:t>
            </a:r>
            <a:endParaRPr/>
          </a:p>
        </p:txBody>
      </p:sp>
      <p:sp>
        <p:nvSpPr>
          <p:cNvPr id="103" name="CustomShape 2"/>
          <p:cNvSpPr/>
          <p:nvPr/>
        </p:nvSpPr>
        <p:spPr>
          <a:xfrm>
            <a:off x="457200" y="2565000"/>
            <a:ext cx="8228520" cy="3758760"/>
          </a:xfrm>
          <a:prstGeom prst="rect">
            <a:avLst/>
          </a:prstGeom>
        </p:spPr>
        <p:txBody>
          <a:bodyPr bIns="45000" lIns="90000" rIns="90000" tIns="45000"/>
          <a:p>
            <a:r>
              <a:rPr lang="en-AU" sz="3600">
                <a:solidFill>
                  <a:srgbClr val="000000"/>
                </a:solidFill>
                <a:latin typeface="Constantia"/>
              </a:rPr>
              <a:t>Read through of critiques, free discussion</a:t>
            </a:r>
            <a:endParaRPr/>
          </a:p>
        </p:txBody>
      </p:sp>
    </p:spTree>
  </p:cSld>
  <p:timing>
    <p:tnLst>
      <p:par>
        <p:cTn dur="indefinite" id="889" nodeType="tmRoot" restart="never">
          <p:childTnLst>
            <p:seq>
              <p:cTn dur="indefinite" id="890" nodeType="mainSeq">
                <p:childTnLst>
                  <p:par>
                    <p:cTn fill="hold" id="891">
                      <p:stCondLst>
                        <p:cond delay="indefinite"/>
                      </p:stCondLst>
                      <p:childTnLst>
                        <p:par>
                          <p:cTn fill="hold" id="892">
                            <p:stCondLst>
                              <p:cond delay="0"/>
                            </p:stCondLst>
                            <p:childTnLst>
                              <p:par>
                                <p:cTn fill="hold" id="893" nodeType="clickEffect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894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>
                                            <p:txEl>
                                              <p:pRg end="43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dur="2000" fill="freeze" id="895"/>
                                        <p:tgtEl>
                                          <p:spTgt spid="103">
                                            <p:txEl>
                                              <p:pRg end="43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CustomShape 1"/>
          <p:cNvSpPr/>
          <p:nvPr/>
        </p:nvSpPr>
        <p:spPr>
          <a:xfrm>
            <a:off x="457200" y="704160"/>
            <a:ext cx="8228520" cy="1141920"/>
          </a:xfrm>
          <a:prstGeom prst="rect">
            <a:avLst/>
          </a:prstGeom>
        </p:spPr>
        <p:txBody>
          <a:bodyPr anchor="b" bIns="0" lIns="0" rIns="0" tIns="45000"/>
          <a:p>
            <a:r>
              <a:rPr lang="en-AU" sz="5000">
                <a:solidFill>
                  <a:srgbClr val="04617b"/>
                </a:solidFill>
                <a:latin typeface="Calibri"/>
              </a:rPr>
              <a:t>And so, in Conclusion …</a:t>
            </a:r>
            <a:endParaRPr/>
          </a:p>
        </p:txBody>
      </p:sp>
      <p:sp>
        <p:nvSpPr>
          <p:cNvPr id="105" name="CustomShape 2"/>
          <p:cNvSpPr/>
          <p:nvPr/>
        </p:nvSpPr>
        <p:spPr>
          <a:xfrm>
            <a:off x="457200" y="1935360"/>
            <a:ext cx="8228520" cy="4388040"/>
          </a:xfrm>
          <a:prstGeom prst="rect">
            <a:avLst/>
          </a:prstGeom>
        </p:spPr>
        <p:txBody>
          <a:bodyPr bIns="45000" lIns="90000" rIns="90000" tIns="45000"/>
          <a:p>
            <a:r>
              <a:rPr lang="en-AU" sz="3600">
                <a:solidFill>
                  <a:srgbClr val="000000"/>
                </a:solidFill>
                <a:latin typeface="Constantia"/>
              </a:rPr>
              <a:t>A quick overview of writing in general to provide encouragement</a:t>
            </a:r>
            <a:endParaRPr/>
          </a:p>
          <a:p>
            <a:r>
              <a:rPr lang="en-AU" sz="3600">
                <a:solidFill>
                  <a:srgbClr val="000000"/>
                </a:solidFill>
                <a:latin typeface="Constantia"/>
              </a:rPr>
              <a:t>Have you gained any new ideas? Points of view?</a:t>
            </a:r>
            <a:endParaRPr/>
          </a:p>
          <a:p>
            <a:r>
              <a:rPr lang="en-AU" sz="3600">
                <a:solidFill>
                  <a:srgbClr val="000000"/>
                </a:solidFill>
                <a:latin typeface="Constantia"/>
              </a:rPr>
              <a:t>Any questions?</a:t>
            </a:r>
            <a:endParaRPr/>
          </a:p>
          <a:p>
            <a:r>
              <a:rPr lang="en-AU" sz="3600">
                <a:solidFill>
                  <a:srgbClr val="000000"/>
                </a:solidFill>
                <a:latin typeface="Constantia"/>
              </a:rPr>
              <a:t>Thank you to everyone for coming</a:t>
            </a:r>
            <a:endParaRPr/>
          </a:p>
          <a:p>
            <a:endParaRPr/>
          </a:p>
        </p:txBody>
      </p:sp>
    </p:spTree>
  </p:cSld>
  <p:timing>
    <p:tnLst>
      <p:par>
        <p:cTn dur="indefinite" id="896" nodeType="tmRoot" restart="never">
          <p:childTnLst>
            <p:seq>
              <p:cTn dur="indefinite" id="897" nodeType="mainSeq">
                <p:childTnLst>
                  <p:par>
                    <p:cTn fill="hold" id="898">
                      <p:stCondLst>
                        <p:cond delay="indefinite"/>
                      </p:stCondLst>
                      <p:childTnLst>
                        <p:par>
                          <p:cTn fill="hold" id="899">
                            <p:stCondLst>
                              <p:cond delay="0"/>
                            </p:stCondLst>
                            <p:childTnLst>
                              <p:par>
                                <p:cTn fill="hold" id="900" nodeType="clickEffect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90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>
                                            <p:txEl>
                                              <p:pRg end="64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dur="2000" fill="freeze" id="902"/>
                                        <p:tgtEl>
                                          <p:spTgt spid="105">
                                            <p:txEl>
                                              <p:pRg end="64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903">
                      <p:stCondLst>
                        <p:cond delay="indefinite"/>
                      </p:stCondLst>
                      <p:childTnLst>
                        <p:par>
                          <p:cTn fill="hold" id="904">
                            <p:stCondLst>
                              <p:cond delay="0"/>
                            </p:stCondLst>
                            <p:childTnLst>
                              <p:par>
                                <p:cTn fill="hold" id="905" nodeType="clickEffect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90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>
                                            <p:txEl>
                                              <p:pRg end="160" st="16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dur="2000" fill="freeze" id="907"/>
                                        <p:tgtEl>
                                          <p:spTgt spid="105">
                                            <p:txEl>
                                              <p:pRg end="160" st="16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908">
                      <p:stCondLst>
                        <p:cond delay="indefinite"/>
                      </p:stCondLst>
                      <p:childTnLst>
                        <p:par>
                          <p:cTn fill="hold" id="909">
                            <p:stCondLst>
                              <p:cond delay="0"/>
                            </p:stCondLst>
                            <p:childTnLst>
                              <p:par>
                                <p:cTn fill="hold" id="910" nodeType="clickEffect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91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>
                                            <p:txEl>
                                              <p:pRg end="160" st="16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dur="2000" fill="freeze" id="912"/>
                                        <p:tgtEl>
                                          <p:spTgt spid="105">
                                            <p:txEl>
                                              <p:pRg end="160" st="16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913">
                      <p:stCondLst>
                        <p:cond delay="indefinite"/>
                      </p:stCondLst>
                      <p:childTnLst>
                        <p:par>
                          <p:cTn fill="hold" id="914">
                            <p:stCondLst>
                              <p:cond delay="0"/>
                            </p:stCondLst>
                            <p:childTnLst>
                              <p:par>
                                <p:cTn fill="hold" id="915" nodeType="clickEffect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91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>
                                            <p:txEl>
                                              <p:pRg end="160" st="16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dur="2000" fill="freeze" id="917"/>
                                        <p:tgtEl>
                                          <p:spTgt spid="105">
                                            <p:txEl>
                                              <p:pRg end="160" st="16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CustomShape 1"/>
          <p:cNvSpPr/>
          <p:nvPr/>
        </p:nvSpPr>
        <p:spPr>
          <a:xfrm>
            <a:off x="457200" y="704160"/>
            <a:ext cx="8228520" cy="1141920"/>
          </a:xfrm>
          <a:prstGeom prst="rect">
            <a:avLst/>
          </a:prstGeom>
        </p:spPr>
        <p:txBody>
          <a:bodyPr anchor="b" bIns="0" lIns="0" rIns="0" tIns="45000"/>
          <a:p>
            <a:r>
              <a:rPr lang="en-AU" sz="5000">
                <a:solidFill>
                  <a:srgbClr val="04617b"/>
                </a:solidFill>
                <a:latin typeface="Calibri"/>
              </a:rPr>
              <a:t>Quote</a:t>
            </a:r>
            <a:endParaRPr/>
          </a:p>
        </p:txBody>
      </p:sp>
      <p:sp>
        <p:nvSpPr>
          <p:cNvPr id="107" name="CustomShape 2"/>
          <p:cNvSpPr/>
          <p:nvPr/>
        </p:nvSpPr>
        <p:spPr>
          <a:xfrm>
            <a:off x="457200" y="1989000"/>
            <a:ext cx="8228520" cy="4334760"/>
          </a:xfrm>
          <a:prstGeom prst="rect">
            <a:avLst/>
          </a:prstGeom>
        </p:spPr>
        <p:txBody>
          <a:bodyPr bIns="45000" lIns="90000" rIns="90000" tIns="45000"/>
          <a:p>
            <a:r>
              <a:rPr lang="en-AU" sz="4200">
                <a:solidFill>
                  <a:srgbClr val="000000"/>
                </a:solidFill>
                <a:latin typeface="Constantia"/>
              </a:rPr>
              <a:t>“</a:t>
            </a:r>
            <a:r>
              <a:rPr i="1" lang="en-AU" sz="4200">
                <a:solidFill>
                  <a:srgbClr val="000000"/>
                </a:solidFill>
                <a:latin typeface="Constantia"/>
              </a:rPr>
              <a:t>Writing is magic, as much the water of life as any other creative art.  The water is free.  So drink.  Drink and be filled up</a:t>
            </a:r>
            <a:r>
              <a:rPr lang="en-AU" sz="4200">
                <a:solidFill>
                  <a:srgbClr val="000000"/>
                </a:solidFill>
                <a:latin typeface="Constantia"/>
              </a:rPr>
              <a:t>.”</a:t>
            </a:r>
            <a:r>
              <a:rPr lang="en-AU" sz="4000">
                <a:solidFill>
                  <a:srgbClr val="000000"/>
                </a:solidFill>
                <a:latin typeface="Constantia"/>
              </a:rPr>
              <a:t>                                           </a:t>
            </a:r>
            <a:r>
              <a:rPr lang="en-AU" sz="4000">
                <a:solidFill>
                  <a:srgbClr val="000000"/>
                </a:solidFill>
                <a:latin typeface="Constantia"/>
              </a:rPr>
              <a:t>	</a:t>
            </a:r>
            <a:r>
              <a:rPr lang="en-AU" sz="4000">
                <a:solidFill>
                  <a:srgbClr val="000000"/>
                </a:solidFill>
                <a:latin typeface="Constantia"/>
              </a:rPr>
              <a:t>	</a:t>
            </a:r>
            <a:r>
              <a:rPr lang="en-AU" sz="4000">
                <a:solidFill>
                  <a:srgbClr val="000000"/>
                </a:solidFill>
                <a:latin typeface="Constantia"/>
              </a:rPr>
              <a:t>	</a:t>
            </a:r>
            <a:r>
              <a:rPr lang="en-AU" sz="4000">
                <a:solidFill>
                  <a:srgbClr val="000000"/>
                </a:solidFill>
                <a:latin typeface="Constantia"/>
              </a:rPr>
              <a:t>	</a:t>
            </a:r>
            <a:r>
              <a:rPr lang="en-AU" sz="4000">
                <a:solidFill>
                  <a:srgbClr val="000000"/>
                </a:solidFill>
                <a:latin typeface="Constantia"/>
              </a:rPr>
              <a:t>	</a:t>
            </a:r>
            <a:r>
              <a:rPr b="1" lang="en-AU" sz="3600">
                <a:solidFill>
                  <a:srgbClr val="000000"/>
                </a:solidFill>
                <a:latin typeface="Constantia"/>
              </a:rPr>
              <a:t>Stephen King</a:t>
            </a:r>
            <a:endParaRPr/>
          </a:p>
        </p:txBody>
      </p:sp>
    </p:spTree>
  </p:cSld>
</p:sld>
</file>

<file path=ppt/slides/slide4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CustomShape 1"/>
          <p:cNvSpPr/>
          <p:nvPr/>
        </p:nvSpPr>
        <p:spPr>
          <a:xfrm>
            <a:off x="457200" y="704160"/>
            <a:ext cx="8228520" cy="1141920"/>
          </a:xfrm>
          <a:prstGeom prst="rect">
            <a:avLst/>
          </a:prstGeom>
        </p:spPr>
        <p:txBody>
          <a:bodyPr anchor="b" bIns="0" lIns="0" rIns="0" tIns="45000"/>
          <a:p>
            <a:r>
              <a:rPr lang="en-AU" sz="5000">
                <a:solidFill>
                  <a:srgbClr val="04617b"/>
                </a:solidFill>
                <a:latin typeface="Calibri"/>
              </a:rPr>
              <a:t>Audiovisual Presentation</a:t>
            </a:r>
            <a:endParaRPr/>
          </a:p>
        </p:txBody>
      </p:sp>
      <p:sp>
        <p:nvSpPr>
          <p:cNvPr id="109" name="TextShape 2"/>
          <p:cNvSpPr txBox="1"/>
          <p:nvPr/>
        </p:nvSpPr>
        <p:spPr>
          <a:xfrm>
            <a:off x="540000" y="2340000"/>
            <a:ext cx="7200000" cy="459360"/>
          </a:xfrm>
          <a:prstGeom prst="rect">
            <a:avLst/>
          </a:prstGeom>
        </p:spPr>
        <p:txBody>
          <a:bodyPr bIns="45000" lIns="90000" rIns="90000" tIns="45000" wrap="none"/>
          <a:p>
            <a:r>
              <a:rPr lang="en-AU" sz="2600">
                <a:hlinkClick r:id="rId1"/>
              </a:rPr>
              <a:t>Stephen King on writing, scary stories and more</a:t>
            </a:r>
            <a:endParaRPr/>
          </a:p>
        </p:txBody>
      </p:sp>
    </p:spTree>
  </p:cSld>
  <p:timing>
    <p:tnLst>
      <p:par>
        <p:cTn dur="indefinite" id="918" nodeType="tmRoot" restart="never">
          <p:childTnLst>
            <p:seq>
              <p:cTn id="919" nodeType="mainSeq">
                <p:childTnLst/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CustomShape 1"/>
          <p:cNvSpPr/>
          <p:nvPr/>
        </p:nvSpPr>
        <p:spPr>
          <a:xfrm>
            <a:off x="457200" y="704160"/>
            <a:ext cx="8228520" cy="1141920"/>
          </a:xfrm>
          <a:prstGeom prst="rect">
            <a:avLst/>
          </a:prstGeom>
        </p:spPr>
        <p:txBody>
          <a:bodyPr anchor="b" bIns="0" lIns="0" rIns="0" tIns="45000"/>
          <a:p>
            <a:r>
              <a:rPr lang="en-AU" sz="5000">
                <a:solidFill>
                  <a:srgbClr val="04617b"/>
                </a:solidFill>
                <a:latin typeface="Calibri"/>
              </a:rPr>
              <a:t>An Overview of Writing</a:t>
            </a:r>
            <a:endParaRPr/>
          </a:p>
        </p:txBody>
      </p:sp>
      <p:sp>
        <p:nvSpPr>
          <p:cNvPr id="24" name="CustomShape 2"/>
          <p:cNvSpPr/>
          <p:nvPr/>
        </p:nvSpPr>
        <p:spPr>
          <a:xfrm>
            <a:off x="457200" y="2277000"/>
            <a:ext cx="8228520" cy="4046760"/>
          </a:xfrm>
          <a:prstGeom prst="rect">
            <a:avLst/>
          </a:prstGeom>
        </p:spPr>
        <p:txBody>
          <a:bodyPr bIns="45000" lIns="90000" rIns="90000" tIns="45000"/>
          <a:p>
            <a:r>
              <a:rPr lang="en-AU" sz="3600">
                <a:solidFill>
                  <a:srgbClr val="000000"/>
                </a:solidFill>
                <a:latin typeface="Constantia"/>
              </a:rPr>
              <a:t>Who, or what, is a writer?</a:t>
            </a:r>
            <a:endParaRPr/>
          </a:p>
          <a:p>
            <a:r>
              <a:rPr lang="en-AU" sz="3600">
                <a:solidFill>
                  <a:srgbClr val="000000"/>
                </a:solidFill>
                <a:latin typeface="Constantia"/>
              </a:rPr>
              <a:t>Creating a writing environment</a:t>
            </a:r>
            <a:endParaRPr/>
          </a:p>
          <a:p>
            <a:r>
              <a:rPr lang="en-AU" sz="3600">
                <a:solidFill>
                  <a:srgbClr val="000000"/>
                </a:solidFill>
                <a:latin typeface="Constantia"/>
              </a:rPr>
              <a:t>A writer’s resources </a:t>
            </a:r>
            <a:endParaRPr/>
          </a:p>
          <a:p>
            <a:r>
              <a:rPr lang="en-AU" sz="3600">
                <a:solidFill>
                  <a:srgbClr val="000000"/>
                </a:solidFill>
                <a:latin typeface="Constantia"/>
              </a:rPr>
              <a:t>Forms of writing</a:t>
            </a:r>
            <a:endParaRPr/>
          </a:p>
        </p:txBody>
      </p:sp>
    </p:spTree>
  </p:cSld>
  <p:timing>
    <p:tnLst>
      <p:par>
        <p:cTn dur="indefinite" id="59" nodeType="tmRoot" restart="never">
          <p:childTnLst>
            <p:seq>
              <p:cTn dur="indefinite" id="60" nodeType="mainSeq">
                <p:childTnLst>
                  <p:par>
                    <p:cTn fill="hold" id="61">
                      <p:stCondLst>
                        <p:cond delay="indefinite"/>
                      </p:stCondLst>
                      <p:childTnLst>
                        <p:par>
                          <p:cTn fill="hold" id="62">
                            <p:stCondLst>
                              <p:cond delay="0"/>
                            </p:stCondLst>
                            <p:childTnLst>
                              <p:par>
                                <p:cTn fill="hold" id="63" nodeType="clickEffect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64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end="27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dur="2000" fill="freeze" id="65"/>
                                        <p:tgtEl>
                                          <p:spTgt spid="24">
                                            <p:txEl>
                                              <p:pRg end="27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66">
                      <p:stCondLst>
                        <p:cond delay="indefinite"/>
                      </p:stCondLst>
                      <p:childTnLst>
                        <p:par>
                          <p:cTn fill="hold" id="67">
                            <p:stCondLst>
                              <p:cond delay="0"/>
                            </p:stCondLst>
                            <p:childTnLst>
                              <p:par>
                                <p:cTn fill="hold" id="68" nodeType="clickEffect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69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end="97" st="9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dur="2000" fill="freeze" id="70"/>
                                        <p:tgtEl>
                                          <p:spTgt spid="24">
                                            <p:txEl>
                                              <p:pRg end="97" st="9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71">
                      <p:stCondLst>
                        <p:cond delay="indefinite"/>
                      </p:stCondLst>
                      <p:childTnLst>
                        <p:par>
                          <p:cTn fill="hold" id="72">
                            <p:stCondLst>
                              <p:cond delay="0"/>
                            </p:stCondLst>
                            <p:childTnLst>
                              <p:par>
                                <p:cTn fill="hold" id="73" nodeType="clickEffect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74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end="97" st="9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dur="2000" fill="freeze" id="75"/>
                                        <p:tgtEl>
                                          <p:spTgt spid="24">
                                            <p:txEl>
                                              <p:pRg end="97" st="9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76">
                      <p:stCondLst>
                        <p:cond delay="indefinite"/>
                      </p:stCondLst>
                      <p:childTnLst>
                        <p:par>
                          <p:cTn fill="hold" id="77">
                            <p:stCondLst>
                              <p:cond delay="0"/>
                            </p:stCondLst>
                            <p:childTnLst>
                              <p:par>
                                <p:cTn fill="hold" id="78" nodeType="clickEffect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79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end="97" st="9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dur="2000" fill="freeze" id="80"/>
                                        <p:tgtEl>
                                          <p:spTgt spid="24">
                                            <p:txEl>
                                              <p:pRg end="97" st="9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CustomShape 1"/>
          <p:cNvSpPr/>
          <p:nvPr/>
        </p:nvSpPr>
        <p:spPr>
          <a:xfrm>
            <a:off x="457200" y="704160"/>
            <a:ext cx="8228520" cy="1141920"/>
          </a:xfrm>
          <a:prstGeom prst="rect">
            <a:avLst/>
          </a:prstGeom>
        </p:spPr>
        <p:txBody>
          <a:bodyPr anchor="b" bIns="0" lIns="0" rIns="0" tIns="45000"/>
          <a:p>
            <a:r>
              <a:rPr lang="en-AU" sz="5000">
                <a:solidFill>
                  <a:srgbClr val="04617b"/>
                </a:solidFill>
                <a:latin typeface="Calibri"/>
              </a:rPr>
              <a:t>Pop Quiz</a:t>
            </a:r>
            <a:endParaRPr/>
          </a:p>
        </p:txBody>
      </p:sp>
      <p:sp>
        <p:nvSpPr>
          <p:cNvPr id="26" name="CustomShape 2"/>
          <p:cNvSpPr/>
          <p:nvPr/>
        </p:nvSpPr>
        <p:spPr>
          <a:xfrm>
            <a:off x="457200" y="1935360"/>
            <a:ext cx="8228520" cy="4388040"/>
          </a:xfrm>
          <a:prstGeom prst="rect">
            <a:avLst/>
          </a:prstGeom>
        </p:spPr>
        <p:txBody>
          <a:bodyPr bIns="45000" lIns="90000" rIns="90000" tIns="45000"/>
          <a:p>
            <a:r>
              <a:rPr lang="en-AU" sz="3200">
                <a:solidFill>
                  <a:srgbClr val="000000"/>
                </a:solidFill>
                <a:latin typeface="Constantia"/>
              </a:rPr>
              <a:t>What is the meaning of the word ‘pejorative’?  Is it:</a:t>
            </a:r>
            <a:endParaRPr/>
          </a:p>
          <a:p>
            <a:r>
              <a:rPr lang="en-AU" sz="3200">
                <a:solidFill>
                  <a:srgbClr val="000000"/>
                </a:solidFill>
                <a:latin typeface="Constantia"/>
              </a:rPr>
              <a:t>a.  colourful</a:t>
            </a:r>
            <a:endParaRPr/>
          </a:p>
          <a:p>
            <a:r>
              <a:rPr lang="en-AU" sz="3200">
                <a:solidFill>
                  <a:srgbClr val="000000"/>
                </a:solidFill>
                <a:latin typeface="Constantia"/>
              </a:rPr>
              <a:t>b.  disparaging</a:t>
            </a:r>
            <a:endParaRPr/>
          </a:p>
          <a:p>
            <a:r>
              <a:rPr lang="en-AU" sz="3200">
                <a:solidFill>
                  <a:srgbClr val="000000"/>
                </a:solidFill>
                <a:latin typeface="Constantia"/>
              </a:rPr>
              <a:t>c.  brash</a:t>
            </a:r>
            <a:endParaRPr/>
          </a:p>
          <a:p>
            <a:r>
              <a:rPr lang="en-AU" sz="3200">
                <a:solidFill>
                  <a:srgbClr val="000000"/>
                </a:solidFill>
                <a:latin typeface="Constantia"/>
              </a:rPr>
              <a:t>d.  fragrant</a:t>
            </a:r>
            <a:endParaRPr/>
          </a:p>
          <a:p>
            <a:endParaRPr/>
          </a:p>
        </p:txBody>
      </p:sp>
    </p:spTree>
  </p:cSld>
  <p:timing>
    <p:tnLst>
      <p:par>
        <p:cTn dur="indefinite" id="81" nodeType="tmRoot" restart="never">
          <p:childTnLst>
            <p:seq>
              <p:cTn dur="indefinite" id="82" nodeType="mainSeq">
                <p:childTnLst>
                  <p:par>
                    <p:cTn fill="hold" id="83">
                      <p:stCondLst>
                        <p:cond delay="indefinite"/>
                      </p:stCondLst>
                      <p:childTnLst>
                        <p:par>
                          <p:cTn fill="hold" id="84">
                            <p:stCondLst>
                              <p:cond delay="0"/>
                            </p:stCondLst>
                            <p:childTnLst>
                              <p:par>
                                <p:cTn fill="hold" id="85" nodeType="clickEffect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8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end="54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dur="2000" fill="freeze" id="87"/>
                                        <p:tgtEl>
                                          <p:spTgt spid="26">
                                            <p:txEl>
                                              <p:pRg end="54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88">
                      <p:stCondLst>
                        <p:cond delay="indefinite"/>
                      </p:stCondLst>
                      <p:childTnLst>
                        <p:par>
                          <p:cTn fill="hold" id="89">
                            <p:stCondLst>
                              <p:cond delay="0"/>
                            </p:stCondLst>
                            <p:childTnLst>
                              <p:par>
                                <p:cTn fill="hold" id="90" nodeType="clickEffect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9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end="108" st="10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dur="2000" fill="freeze" id="92"/>
                                        <p:tgtEl>
                                          <p:spTgt spid="26">
                                            <p:txEl>
                                              <p:pRg end="108" st="10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93">
                      <p:stCondLst>
                        <p:cond delay="indefinite"/>
                      </p:stCondLst>
                      <p:childTnLst>
                        <p:par>
                          <p:cTn fill="hold" id="94">
                            <p:stCondLst>
                              <p:cond delay="0"/>
                            </p:stCondLst>
                            <p:childTnLst>
                              <p:par>
                                <p:cTn fill="hold" id="95" nodeType="clickEffect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9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end="108" st="10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dur="2000" fill="freeze" id="97"/>
                                        <p:tgtEl>
                                          <p:spTgt spid="26">
                                            <p:txEl>
                                              <p:pRg end="108" st="10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98">
                      <p:stCondLst>
                        <p:cond delay="indefinite"/>
                      </p:stCondLst>
                      <p:childTnLst>
                        <p:par>
                          <p:cTn fill="hold" id="99">
                            <p:stCondLst>
                              <p:cond delay="0"/>
                            </p:stCondLst>
                            <p:childTnLst>
                              <p:par>
                                <p:cTn fill="hold" id="100" nodeType="clickEffect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0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end="108" st="10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dur="2000" fill="freeze" id="102"/>
                                        <p:tgtEl>
                                          <p:spTgt spid="26">
                                            <p:txEl>
                                              <p:pRg end="108" st="10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103">
                      <p:stCondLst>
                        <p:cond delay="indefinite"/>
                      </p:stCondLst>
                      <p:childTnLst>
                        <p:par>
                          <p:cTn fill="hold" id="104">
                            <p:stCondLst>
                              <p:cond delay="0"/>
                            </p:stCondLst>
                            <p:childTnLst>
                              <p:par>
                                <p:cTn fill="hold" id="105" nodeType="clickEffect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0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end="108" st="10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dur="2000" fill="freeze" id="107"/>
                                        <p:tgtEl>
                                          <p:spTgt spid="26">
                                            <p:txEl>
                                              <p:pRg end="108" st="10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CustomShape 1"/>
          <p:cNvSpPr/>
          <p:nvPr/>
        </p:nvSpPr>
        <p:spPr>
          <a:xfrm>
            <a:off x="457200" y="704160"/>
            <a:ext cx="8228520" cy="1141920"/>
          </a:xfrm>
          <a:prstGeom prst="rect">
            <a:avLst/>
          </a:prstGeom>
        </p:spPr>
        <p:txBody>
          <a:bodyPr anchor="b" bIns="0" lIns="0" rIns="0" tIns="45000"/>
          <a:p>
            <a:r>
              <a:rPr lang="en-AU" sz="5000">
                <a:solidFill>
                  <a:srgbClr val="04617b"/>
                </a:solidFill>
                <a:latin typeface="Calibri"/>
              </a:rPr>
              <a:t>Pejorative</a:t>
            </a:r>
            <a:endParaRPr/>
          </a:p>
        </p:txBody>
      </p:sp>
      <p:sp>
        <p:nvSpPr>
          <p:cNvPr id="28" name="CustomShape 2"/>
          <p:cNvSpPr/>
          <p:nvPr/>
        </p:nvSpPr>
        <p:spPr>
          <a:xfrm>
            <a:off x="457200" y="1935360"/>
            <a:ext cx="8228520" cy="4388040"/>
          </a:xfrm>
          <a:prstGeom prst="rect">
            <a:avLst/>
          </a:prstGeom>
        </p:spPr>
        <p:txBody>
          <a:bodyPr bIns="45000" lIns="90000" rIns="90000" tIns="45000"/>
          <a:p>
            <a:r>
              <a:rPr b="1" lang="en-AU" sz="2800">
                <a:solidFill>
                  <a:srgbClr val="000000"/>
                </a:solidFill>
                <a:latin typeface="Constantia"/>
              </a:rPr>
              <a:t>adjective. </a:t>
            </a:r>
            <a:r>
              <a:rPr lang="en-AU" sz="2800">
                <a:solidFill>
                  <a:srgbClr val="000000"/>
                </a:solidFill>
                <a:latin typeface="Constantia"/>
              </a:rPr>
              <a:t>Having a disparaging, derogatory, or belittling effect or force. E.g. affix </a:t>
            </a:r>
            <a:r>
              <a:rPr i="1" lang="en-AU" sz="2800">
                <a:solidFill>
                  <a:srgbClr val="000000"/>
                </a:solidFill>
                <a:latin typeface="Constantia"/>
              </a:rPr>
              <a:t>–ling </a:t>
            </a:r>
            <a:r>
              <a:rPr lang="en-AU" sz="2800">
                <a:solidFill>
                  <a:srgbClr val="000000"/>
                </a:solidFill>
                <a:latin typeface="Constantia"/>
              </a:rPr>
              <a:t>as in ‘princeling’</a:t>
            </a:r>
            <a:endParaRPr/>
          </a:p>
          <a:p>
            <a:r>
              <a:rPr b="1" lang="en-AU" sz="2800">
                <a:solidFill>
                  <a:srgbClr val="000000"/>
                </a:solidFill>
                <a:latin typeface="Constantia"/>
              </a:rPr>
              <a:t>noun</a:t>
            </a:r>
            <a:r>
              <a:rPr lang="en-AU" sz="2800">
                <a:solidFill>
                  <a:srgbClr val="000000"/>
                </a:solidFill>
                <a:latin typeface="Constantia"/>
              </a:rPr>
              <a:t>. ‘princeling’, a prince judged to be of minor status or importance.</a:t>
            </a:r>
            <a:endParaRPr/>
          </a:p>
          <a:p>
            <a:r>
              <a:rPr lang="en-AU" sz="2800">
                <a:solidFill>
                  <a:srgbClr val="000000"/>
                </a:solidFill>
                <a:latin typeface="Constantia"/>
              </a:rPr>
              <a:t>Can you think of any examples?</a:t>
            </a:r>
            <a:endParaRPr/>
          </a:p>
          <a:p>
            <a:endParaRPr/>
          </a:p>
        </p:txBody>
      </p:sp>
    </p:spTree>
  </p:cSld>
  <p:timing>
    <p:tnLst>
      <p:par>
        <p:cTn dur="indefinite" id="108" nodeType="tmRoot" restart="never">
          <p:childTnLst>
            <p:seq>
              <p:cTn dur="indefinite" id="109" nodeType="mainSeq">
                <p:childTnLst>
                  <p:par>
                    <p:cTn fill="hold" id="110">
                      <p:stCondLst>
                        <p:cond delay="indefinite"/>
                      </p:stCondLst>
                      <p:childTnLst>
                        <p:par>
                          <p:cTn fill="hold" id="111">
                            <p:stCondLst>
                              <p:cond delay="0"/>
                            </p:stCondLst>
                            <p:childTnLst>
                              <p:par>
                                <p:cTn fill="hold" id="112" nodeType="clickEffect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13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end="112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dur="2000" fill="freeze" id="114"/>
                                        <p:tgtEl>
                                          <p:spTgt spid="28">
                                            <p:txEl>
                                              <p:pRg end="112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id="115" nodeType="withEffect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1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end="217" st="2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dur="2000" fill="freeze" id="117"/>
                                        <p:tgtEl>
                                          <p:spTgt spid="28">
                                            <p:txEl>
                                              <p:pRg end="217" st="21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id="118" nodeType="withEffect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19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end="217" st="2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dur="2000" fill="freeze" id="120"/>
                                        <p:tgtEl>
                                          <p:spTgt spid="28">
                                            <p:txEl>
                                              <p:pRg end="217" st="21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ustomShape 1"/>
          <p:cNvSpPr/>
          <p:nvPr/>
        </p:nvSpPr>
        <p:spPr>
          <a:xfrm>
            <a:off x="457200" y="704160"/>
            <a:ext cx="8228520" cy="1141920"/>
          </a:xfrm>
          <a:prstGeom prst="rect">
            <a:avLst/>
          </a:prstGeom>
        </p:spPr>
        <p:txBody>
          <a:bodyPr anchor="b" bIns="0" lIns="0" rIns="0" tIns="45000"/>
          <a:p>
            <a:r>
              <a:rPr lang="en-AU" sz="5000">
                <a:solidFill>
                  <a:srgbClr val="04617b"/>
                </a:solidFill>
                <a:latin typeface="Calibri"/>
              </a:rPr>
              <a:t>Who, or what, is a writer?</a:t>
            </a:r>
            <a:endParaRPr/>
          </a:p>
        </p:txBody>
      </p:sp>
      <p:sp>
        <p:nvSpPr>
          <p:cNvPr id="30" name="CustomShape 2"/>
          <p:cNvSpPr/>
          <p:nvPr/>
        </p:nvSpPr>
        <p:spPr>
          <a:xfrm>
            <a:off x="457200" y="1935360"/>
            <a:ext cx="8228520" cy="4388040"/>
          </a:xfrm>
          <a:prstGeom prst="rect">
            <a:avLst/>
          </a:prstGeom>
        </p:spPr>
        <p:txBody>
          <a:bodyPr bIns="45000" lIns="90000" rIns="90000" tIns="45000"/>
          <a:p>
            <a:r>
              <a:rPr lang="en-AU" sz="3200">
                <a:solidFill>
                  <a:srgbClr val="000000"/>
                </a:solidFill>
                <a:latin typeface="Constantia"/>
              </a:rPr>
              <a:t>A writer is a story teller; their own or someone else's</a:t>
            </a:r>
            <a:endParaRPr/>
          </a:p>
          <a:p>
            <a:r>
              <a:rPr lang="en-AU" sz="3200">
                <a:solidFill>
                  <a:srgbClr val="000000"/>
                </a:solidFill>
                <a:latin typeface="Constantia"/>
              </a:rPr>
              <a:t>A communicator</a:t>
            </a:r>
            <a:endParaRPr/>
          </a:p>
          <a:p>
            <a:r>
              <a:rPr lang="en-AU" sz="3200">
                <a:solidFill>
                  <a:srgbClr val="000000"/>
                </a:solidFill>
                <a:latin typeface="Constantia"/>
              </a:rPr>
              <a:t>A custodian of knowledge</a:t>
            </a:r>
            <a:endParaRPr/>
          </a:p>
          <a:p>
            <a:r>
              <a:rPr lang="en-AU" sz="3200">
                <a:solidFill>
                  <a:srgbClr val="000000"/>
                </a:solidFill>
                <a:latin typeface="Constantia"/>
              </a:rPr>
              <a:t>Through writing, our thoughts may endure</a:t>
            </a:r>
            <a:endParaRPr/>
          </a:p>
          <a:p>
            <a:r>
              <a:rPr lang="en-AU" sz="3200">
                <a:solidFill>
                  <a:srgbClr val="000000"/>
                </a:solidFill>
                <a:latin typeface="Constantia"/>
              </a:rPr>
              <a:t>There are good writers, bad writers, successful writers, unsuccessful writers</a:t>
            </a:r>
            <a:endParaRPr/>
          </a:p>
          <a:p>
            <a:r>
              <a:rPr lang="en-AU" sz="3200">
                <a:solidFill>
                  <a:srgbClr val="000000"/>
                </a:solidFill>
                <a:latin typeface="Constantia"/>
              </a:rPr>
              <a:t>An example:    H. Beam Piper </a:t>
            </a:r>
            <a:endParaRPr/>
          </a:p>
          <a:p>
            <a:endParaRPr/>
          </a:p>
        </p:txBody>
      </p:sp>
    </p:spTree>
  </p:cSld>
  <p:timing>
    <p:tnLst>
      <p:par>
        <p:cTn dur="indefinite" id="121" nodeType="tmRoot" restart="never">
          <p:childTnLst>
            <p:seq>
              <p:cTn dur="indefinite" id="122" nodeType="mainSeq">
                <p:childTnLst>
                  <p:par>
                    <p:cTn fill="hold" id="123">
                      <p:stCondLst>
                        <p:cond delay="indefinite"/>
                      </p:stCondLst>
                      <p:childTnLst>
                        <p:par>
                          <p:cTn fill="hold" id="124">
                            <p:stCondLst>
                              <p:cond delay="0"/>
                            </p:stCondLst>
                            <p:childTnLst>
                              <p:par>
                                <p:cTn fill="hold" id="125" nodeType="clickEffect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2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end="56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dur="2000" fill="freeze" id="127"/>
                                        <p:tgtEl>
                                          <p:spTgt spid="30">
                                            <p:txEl>
                                              <p:pRg end="56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128">
                      <p:stCondLst>
                        <p:cond delay="indefinite"/>
                      </p:stCondLst>
                      <p:childTnLst>
                        <p:par>
                          <p:cTn fill="hold" id="129">
                            <p:stCondLst>
                              <p:cond delay="0"/>
                            </p:stCondLst>
                            <p:childTnLst>
                              <p:par>
                                <p:cTn fill="hold" id="130" nodeType="clickEffect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3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end="246" st="24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dur="2000" fill="freeze" id="132"/>
                                        <p:tgtEl>
                                          <p:spTgt spid="30">
                                            <p:txEl>
                                              <p:pRg end="246" st="24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133">
                      <p:stCondLst>
                        <p:cond delay="indefinite"/>
                      </p:stCondLst>
                      <p:childTnLst>
                        <p:par>
                          <p:cTn fill="hold" id="134">
                            <p:stCondLst>
                              <p:cond delay="0"/>
                            </p:stCondLst>
                            <p:childTnLst>
                              <p:par>
                                <p:cTn fill="hold" id="135" nodeType="clickEffect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3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end="246" st="24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dur="2000" fill="freeze" id="137"/>
                                        <p:tgtEl>
                                          <p:spTgt spid="30">
                                            <p:txEl>
                                              <p:pRg end="246" st="24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138">
                      <p:stCondLst>
                        <p:cond delay="indefinite"/>
                      </p:stCondLst>
                      <p:childTnLst>
                        <p:par>
                          <p:cTn fill="hold" id="139">
                            <p:stCondLst>
                              <p:cond delay="0"/>
                            </p:stCondLst>
                            <p:childTnLst>
                              <p:par>
                                <p:cTn fill="hold" id="140" nodeType="clickEffect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4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end="246" st="24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dur="2000" fill="freeze" id="142"/>
                                        <p:tgtEl>
                                          <p:spTgt spid="30">
                                            <p:txEl>
                                              <p:pRg end="246" st="24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143">
                      <p:stCondLst>
                        <p:cond delay="indefinite"/>
                      </p:stCondLst>
                      <p:childTnLst>
                        <p:par>
                          <p:cTn fill="hold" id="144">
                            <p:stCondLst>
                              <p:cond delay="0"/>
                            </p:stCondLst>
                            <p:childTnLst>
                              <p:par>
                                <p:cTn fill="hold" id="145" nodeType="clickEffect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4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end="246" st="24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dur="2000" fill="freeze" id="147"/>
                                        <p:tgtEl>
                                          <p:spTgt spid="30">
                                            <p:txEl>
                                              <p:pRg end="246" st="24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148">
                      <p:stCondLst>
                        <p:cond delay="indefinite"/>
                      </p:stCondLst>
                      <p:childTnLst>
                        <p:par>
                          <p:cTn fill="hold" id="149">
                            <p:stCondLst>
                              <p:cond delay="0"/>
                            </p:stCondLst>
                            <p:childTnLst>
                              <p:par>
                                <p:cTn fill="hold" id="150" nodeType="clickEffect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5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end="246" st="24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dur="2000" fill="freeze" id="152"/>
                                        <p:tgtEl>
                                          <p:spTgt spid="30">
                                            <p:txEl>
                                              <p:pRg end="246" st="24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CustomShape 1"/>
          <p:cNvSpPr/>
          <p:nvPr/>
        </p:nvSpPr>
        <p:spPr>
          <a:xfrm>
            <a:off x="457200" y="704160"/>
            <a:ext cx="8228520" cy="1141920"/>
          </a:xfrm>
          <a:prstGeom prst="rect">
            <a:avLst/>
          </a:prstGeom>
        </p:spPr>
        <p:txBody>
          <a:bodyPr anchor="b" bIns="0" lIns="0" rIns="0" tIns="45000"/>
          <a:p>
            <a:r>
              <a:rPr lang="en-AU" sz="5000">
                <a:solidFill>
                  <a:srgbClr val="04617b"/>
                </a:solidFill>
                <a:latin typeface="Calibri"/>
              </a:rPr>
              <a:t>H. Beam Piper</a:t>
            </a:r>
            <a:endParaRPr/>
          </a:p>
        </p:txBody>
      </p:sp>
      <p:pic>
        <p:nvPicPr>
          <p:cNvPr descr="" id="32" name="Content Placeholder 4"/>
          <p:cNvPicPr/>
          <p:nvPr/>
        </p:nvPicPr>
        <p:blipFill>
          <a:blip r:embed="rId1"/>
          <a:stretch>
            <a:fillRect/>
          </a:stretch>
        </p:blipFill>
        <p:spPr>
          <a:xfrm>
            <a:off x="5508000" y="1917000"/>
            <a:ext cx="2447280" cy="3083760"/>
          </a:xfrm>
          <a:prstGeom prst="rect">
            <a:avLst/>
          </a:prstGeom>
        </p:spPr>
      </p:pic>
      <p:sp>
        <p:nvSpPr>
          <p:cNvPr id="33" name="CustomShape 2"/>
          <p:cNvSpPr/>
          <p:nvPr/>
        </p:nvSpPr>
        <p:spPr>
          <a:xfrm>
            <a:off x="467640" y="1989000"/>
            <a:ext cx="4967640" cy="4053600"/>
          </a:xfrm>
          <a:prstGeom prst="rect">
            <a:avLst/>
          </a:prstGeom>
        </p:spPr>
        <p:txBody>
          <a:bodyPr bIns="45000" lIns="90000" rIns="90000" tIns="45000"/>
          <a:p>
            <a:r>
              <a:rPr lang="en-AU" sz="2000">
                <a:solidFill>
                  <a:srgbClr val="000000"/>
                </a:solidFill>
                <a:latin typeface="Constantia"/>
              </a:rPr>
              <a:t>American Novelist 1904-1964.</a:t>
            </a:r>
            <a:endParaRPr/>
          </a:p>
          <a:p>
            <a:r>
              <a:rPr lang="en-AU" sz="2000">
                <a:solidFill>
                  <a:srgbClr val="000000"/>
                </a:solidFill>
                <a:latin typeface="Constantia"/>
              </a:rPr>
              <a:t>Wrote science fiction and alternate history.</a:t>
            </a:r>
            <a:endParaRPr/>
          </a:p>
          <a:p>
            <a:r>
              <a:rPr lang="en-AU" sz="2000">
                <a:solidFill>
                  <a:srgbClr val="000000"/>
                </a:solidFill>
                <a:latin typeface="Constantia"/>
              </a:rPr>
              <a:t>Self-educated; worked on Railroad at 18.</a:t>
            </a:r>
            <a:endParaRPr/>
          </a:p>
          <a:p>
            <a:r>
              <a:rPr lang="en-AU" sz="2000">
                <a:solidFill>
                  <a:srgbClr val="000000"/>
                </a:solidFill>
                <a:latin typeface="Constantia"/>
              </a:rPr>
              <a:t>First published in 1947, short story “Time and Time Again” in Astounding Science Fiction magazine.</a:t>
            </a:r>
            <a:endParaRPr/>
          </a:p>
          <a:p>
            <a:r>
              <a:rPr lang="en-AU" sz="2000">
                <a:solidFill>
                  <a:srgbClr val="000000"/>
                </a:solidFill>
                <a:latin typeface="Constantia"/>
              </a:rPr>
              <a:t>Died 1964 just before his novels made multiple sales.</a:t>
            </a:r>
            <a:endParaRPr/>
          </a:p>
          <a:p>
            <a:r>
              <a:rPr lang="en-AU" sz="2000">
                <a:solidFill>
                  <a:srgbClr val="000000"/>
                </a:solidFill>
                <a:latin typeface="Constantia"/>
              </a:rPr>
              <a:t>His story concept of ‘The Paratime Police’ have influenced numerous writers.</a:t>
            </a:r>
            <a:endParaRPr/>
          </a:p>
        </p:txBody>
      </p:sp>
    </p:spTree>
  </p:cSld>
  <p:timing>
    <p:tnLst>
      <p:par>
        <p:cTn dur="indefinite" id="153" nodeType="tmRoot" restart="never">
          <p:childTnLst>
            <p:seq>
              <p:cTn dur="indefinite" id="154" nodeType="mainSeq">
                <p:childTnLst>
                  <p:par>
                    <p:cTn fill="hold" id="155">
                      <p:stCondLst>
                        <p:cond delay="indefinite"/>
                      </p:stCondLst>
                      <p:childTnLst>
                        <p:par>
                          <p:cTn fill="hold" id="156">
                            <p:stCondLst>
                              <p:cond delay="0"/>
                            </p:stCondLst>
                            <p:childTnLst>
                              <p:par>
                                <p:cTn fill="hold" id="157" nodeType="clickEffect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58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end="29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dur="2000" fill="freeze" id="159"/>
                                        <p:tgtEl>
                                          <p:spTgt spid="33">
                                            <p:txEl>
                                              <p:pRg end="29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id="160" nodeType="withEffect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6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end="345" st="34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dur="2000" fill="freeze" id="162"/>
                                        <p:tgtEl>
                                          <p:spTgt spid="33">
                                            <p:txEl>
                                              <p:pRg end="345" st="34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id="163" nodeType="withEffect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64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end="345" st="34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dur="2000" fill="freeze" id="165"/>
                                        <p:tgtEl>
                                          <p:spTgt spid="33">
                                            <p:txEl>
                                              <p:pRg end="345" st="34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id="166" nodeType="withEffect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67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end="345" st="34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dur="2000" fill="freeze" id="168"/>
                                        <p:tgtEl>
                                          <p:spTgt spid="33">
                                            <p:txEl>
                                              <p:pRg end="345" st="34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id="169" nodeType="withEffect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7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end="345" st="34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dur="2000" fill="freeze" id="171"/>
                                        <p:tgtEl>
                                          <p:spTgt spid="33">
                                            <p:txEl>
                                              <p:pRg end="345" st="34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id="172" nodeType="withEffect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73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end="345" st="34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dur="2000" fill="freeze" id="174"/>
                                        <p:tgtEl>
                                          <p:spTgt spid="33">
                                            <p:txEl>
                                              <p:pRg end="345" st="34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